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1" r:id="rId1"/>
  </p:sldMasterIdLst>
  <p:notesMasterIdLst>
    <p:notesMasterId r:id="rId17"/>
  </p:notesMasterIdLst>
  <p:sldIdLst>
    <p:sldId id="256" r:id="rId2"/>
    <p:sldId id="262" r:id="rId3"/>
    <p:sldId id="271" r:id="rId4"/>
    <p:sldId id="263" r:id="rId5"/>
    <p:sldId id="264" r:id="rId6"/>
    <p:sldId id="265" r:id="rId7"/>
    <p:sldId id="266" r:id="rId8"/>
    <p:sldId id="267" r:id="rId9"/>
    <p:sldId id="268" r:id="rId10"/>
    <p:sldId id="272" r:id="rId11"/>
    <p:sldId id="273" r:id="rId12"/>
    <p:sldId id="269" r:id="rId13"/>
    <p:sldId id="261" r:id="rId14"/>
    <p:sldId id="274" r:id="rId15"/>
    <p:sldId id="270" r:id="rId1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Office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004070"/>
    <a:srgbClr val="00AC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045"/>
    <p:restoredTop sz="94777"/>
  </p:normalViewPr>
  <p:slideViewPr>
    <p:cSldViewPr snapToGrid="0" snapToObjects="1">
      <p:cViewPr varScale="1">
        <p:scale>
          <a:sx n="102" d="100"/>
          <a:sy n="102" d="100"/>
        </p:scale>
        <p:origin x="1512" y="17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1C89B6-0167-0549-A9D3-815C20C90D38}" type="datetimeFigureOut">
              <a:rPr lang="en-US" smtClean="0"/>
              <a:t>1/27/20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430F75-B5EC-044F-A636-30352D0A13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837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7282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4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7.png"/><Relationship Id="rId7" Type="http://schemas.openxmlformats.org/officeDocument/2006/relationships/image" Target="../media/image5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11.png"/><Relationship Id="rId4" Type="http://schemas.openxmlformats.org/officeDocument/2006/relationships/image" Target="../media/image8.png"/><Relationship Id="rId9" Type="http://schemas.openxmlformats.org/officeDocument/2006/relationships/image" Target="../media/image7.png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7.png"/><Relationship Id="rId7" Type="http://schemas.openxmlformats.org/officeDocument/2006/relationships/image" Target="../media/image5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11.png"/><Relationship Id="rId4" Type="http://schemas.openxmlformats.org/officeDocument/2006/relationships/image" Target="../media/image8.png"/><Relationship Id="rId9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NM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 userDrawn="1"/>
        </p:nvSpPr>
        <p:spPr>
          <a:xfrm>
            <a:off x="1" y="1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5" name="Picture 24"/>
          <p:cNvPicPr>
            <a:picLocks noChangeAspect="1"/>
          </p:cNvPicPr>
          <p:nvPr userDrawn="1"/>
        </p:nvPicPr>
        <p:blipFill rotWithShape="1">
          <a:blip r:embed="rId2" cstate="email">
            <a:alphaModFix amt="3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5674179" cy="5427879"/>
          </a:xfrm>
          <a:prstGeom prst="rect">
            <a:avLst/>
          </a:prstGeom>
        </p:spPr>
      </p:pic>
      <p:sp>
        <p:nvSpPr>
          <p:cNvPr id="27" name="Rectangle 26"/>
          <p:cNvSpPr/>
          <p:nvPr userDrawn="1"/>
        </p:nvSpPr>
        <p:spPr>
          <a:xfrm>
            <a:off x="1" y="1228440"/>
            <a:ext cx="9144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" name="Rectangle 27"/>
          <p:cNvSpPr/>
          <p:nvPr userDrawn="1"/>
        </p:nvSpPr>
        <p:spPr>
          <a:xfrm>
            <a:off x="5674180" y="1"/>
            <a:ext cx="1967594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5936223" y="432263"/>
            <a:ext cx="1455318" cy="562054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Rectangle 30"/>
          <p:cNvSpPr/>
          <p:nvPr userDrawn="1"/>
        </p:nvSpPr>
        <p:spPr>
          <a:xfrm>
            <a:off x="591934" y="2915631"/>
            <a:ext cx="1527812" cy="905163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2" name="Rectangle 31"/>
          <p:cNvSpPr/>
          <p:nvPr userDrawn="1"/>
        </p:nvSpPr>
        <p:spPr>
          <a:xfrm>
            <a:off x="2149358" y="2915631"/>
            <a:ext cx="1009479" cy="905163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3" name="Rectangle 32"/>
          <p:cNvSpPr/>
          <p:nvPr userDrawn="1"/>
        </p:nvSpPr>
        <p:spPr>
          <a:xfrm>
            <a:off x="3188449" y="2915631"/>
            <a:ext cx="2485730" cy="905163"/>
          </a:xfrm>
          <a:prstGeom prst="rect">
            <a:avLst/>
          </a:pr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5" name="TextBox 34"/>
          <p:cNvSpPr txBox="1"/>
          <p:nvPr userDrawn="1"/>
        </p:nvSpPr>
        <p:spPr>
          <a:xfrm>
            <a:off x="525308" y="5271934"/>
            <a:ext cx="16687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0" i="1" spc="225" dirty="0">
                <a:solidFill>
                  <a:srgbClr val="00ACD9"/>
                </a:solidFill>
                <a:latin typeface="Calibri" charset="0"/>
                <a:ea typeface="Calibri" charset="0"/>
                <a:cs typeface="Calibri" charset="0"/>
              </a:rPr>
              <a:t>PRESENTED BY</a:t>
            </a:r>
          </a:p>
        </p:txBody>
      </p:sp>
      <p:pic>
        <p:nvPicPr>
          <p:cNvPr id="39" name="Picture 38"/>
          <p:cNvPicPr>
            <a:picLocks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934" y="5910132"/>
            <a:ext cx="7049838" cy="365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15761" y="1228440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" y="1228440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25309" y="5559098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74180" y="6488668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3" name="Picture 42"/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1932" y="5885658"/>
            <a:ext cx="461762" cy="134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Picture 43"/>
          <p:cNvPicPr>
            <a:picLocks noChangeAspect="1"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9528" y="5872133"/>
            <a:ext cx="582240" cy="14670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39852" cy="365125"/>
          </a:xfrm>
        </p:spPr>
        <p:txBody>
          <a:bodyPr/>
          <a:lstStyle/>
          <a:p>
            <a:fld id="{BD401753-24C1-CD4E-BD1A-E1FE126B76E2}" type="datetime1">
              <a:rPr lang="en-US" smtClean="0"/>
              <a:t>1/27/20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383344" y="6459791"/>
            <a:ext cx="314548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3" name="Rectangle 22"/>
          <p:cNvSpPr/>
          <p:nvPr userDrawn="1"/>
        </p:nvSpPr>
        <p:spPr>
          <a:xfrm>
            <a:off x="5674180" y="1363919"/>
            <a:ext cx="1967594" cy="1421017"/>
          </a:xfrm>
          <a:prstGeom prst="rect">
            <a:avLst/>
          </a:prstGeom>
          <a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2" name="TextBox 21"/>
          <p:cNvSpPr txBox="1"/>
          <p:nvPr userDrawn="1"/>
        </p:nvSpPr>
        <p:spPr>
          <a:xfrm>
            <a:off x="7695526" y="6094148"/>
            <a:ext cx="139992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450" b="0" i="0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45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45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pos="504">
          <p15:clr>
            <a:srgbClr val="FBAE40"/>
          </p15:clr>
        </p15:guide>
        <p15:guide id="3" orient="horz" pos="2160" userDrawn="1">
          <p15:clr>
            <a:srgbClr val="FBAE40"/>
          </p15:clr>
        </p15:guide>
        <p15:guide id="4" pos="378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NM Section 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 cstate="email">
            <a:alphaModFix amt="3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"/>
            <a:ext cx="9144000" cy="874708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7"/>
            <a:ext cx="3029221" cy="874708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" y="3112603"/>
            <a:ext cx="9144000" cy="1695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98021" y="3112607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98023" y="5064549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5663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30A8737-9ED8-534E-AB64-824F3EF1F57B}" type="datetime1">
              <a:rPr lang="en-US" smtClean="0"/>
              <a:t>1/27/20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9220" y="6488667"/>
            <a:ext cx="1967594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486561" y="6459791"/>
            <a:ext cx="417765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" y="3112607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7" name="Picture 6"/>
          <p:cNvPicPr>
            <a:picLocks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29221" y="4893381"/>
            <a:ext cx="6114782" cy="6363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A Section 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 cstate="email">
            <a:alphaModFix amt="3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9144000" cy="4957019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" y="3112603"/>
            <a:ext cx="9144000" cy="1695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98021" y="3112607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98023" y="5064549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5663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30A8737-9ED8-534E-AB64-824F3EF1F57B}" type="datetime1">
              <a:rPr lang="en-US" smtClean="0"/>
              <a:t>1/27/20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9220" y="6488667"/>
            <a:ext cx="1967594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486561" y="6459791"/>
            <a:ext cx="417765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" y="3112607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7" name="Picture 6"/>
          <p:cNvPicPr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29221" y="4893381"/>
            <a:ext cx="6114782" cy="6363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3098015" cy="49570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onten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15987" y="223728"/>
            <a:ext cx="7543800" cy="5702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48715" y="6485919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21CFFC65-F19B-E241-BA7B-613451C4E80D}" type="datetime1">
              <a:rPr lang="en-US" smtClean="0"/>
              <a:t>1/27/20</a:t>
            </a:fld>
            <a:endParaRPr lang="en-US" dirty="0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40" y="6485919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all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713" y="445606"/>
            <a:ext cx="438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000000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330615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3" name="Picture 12"/>
          <p:cNvPicPr>
            <a:picLocks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5687176" y="3401175"/>
            <a:ext cx="6857999" cy="55658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 rot="5400000">
            <a:off x="168575" y="318897"/>
            <a:ext cx="685800" cy="48006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/>
          <p:cNvSpPr/>
          <p:nvPr userDrawn="1"/>
        </p:nvSpPr>
        <p:spPr>
          <a:xfrm>
            <a:off x="8461829" y="321774"/>
            <a:ext cx="682171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4" name="Picture 23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8542982" y="380825"/>
            <a:ext cx="262128" cy="2499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Only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 rot="5400000">
            <a:off x="168575" y="318897"/>
            <a:ext cx="685800" cy="48006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15987" y="223728"/>
            <a:ext cx="7543800" cy="5702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48715" y="6485919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00D275FE-4322-F945-984E-F69B89073389}" type="datetime1">
              <a:rPr lang="en-US" smtClean="0"/>
              <a:t>1/27/20</a:t>
            </a:fld>
            <a:endParaRPr lang="en-US" dirty="0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40" y="6485919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all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713" y="445606"/>
            <a:ext cx="438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000000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Picture 12"/>
          <p:cNvPicPr>
            <a:picLocks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5687176" y="3401175"/>
            <a:ext cx="6857999" cy="55658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>
            <a:off x="8461829" y="321774"/>
            <a:ext cx="682171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3" name="Picture 22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8542982" y="380825"/>
            <a:ext cx="262128" cy="2499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 Layou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48715" y="6485919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2E058465-9237-E546-85F0-B7E7FAA43EBF}" type="datetime1">
              <a:rPr lang="en-US" smtClean="0"/>
              <a:t>1/27/20</a:t>
            </a:fld>
            <a:endParaRPr lang="en-US" dirty="0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40" y="6485919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all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713" y="445606"/>
            <a:ext cx="438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000000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Picture 12"/>
          <p:cNvPicPr>
            <a:picLocks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5687176" y="3401175"/>
            <a:ext cx="6857999" cy="55658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 rot="5400000">
            <a:off x="168575" y="318897"/>
            <a:ext cx="685800" cy="48006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8461829" y="321774"/>
            <a:ext cx="682171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8542982" y="380825"/>
            <a:ext cx="262128" cy="2499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A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 userDrawn="1"/>
        </p:nvSpPr>
        <p:spPr>
          <a:xfrm>
            <a:off x="1" y="1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5" name="Picture 24"/>
          <p:cNvPicPr>
            <a:picLocks noChangeAspect="1"/>
          </p:cNvPicPr>
          <p:nvPr userDrawn="1"/>
        </p:nvPicPr>
        <p:blipFill rotWithShape="1">
          <a:blip r:embed="rId2" cstate="email">
            <a:alphaModFix amt="3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4208"/>
            <a:ext cx="5674179" cy="3433209"/>
          </a:xfrm>
          <a:prstGeom prst="rect">
            <a:avLst/>
          </a:prstGeom>
        </p:spPr>
      </p:pic>
      <p:sp>
        <p:nvSpPr>
          <p:cNvPr id="27" name="Rectangle 26"/>
          <p:cNvSpPr/>
          <p:nvPr userDrawn="1"/>
        </p:nvSpPr>
        <p:spPr>
          <a:xfrm>
            <a:off x="1" y="1228440"/>
            <a:ext cx="9144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" name="Rectangle 27"/>
          <p:cNvSpPr/>
          <p:nvPr userDrawn="1"/>
        </p:nvSpPr>
        <p:spPr>
          <a:xfrm>
            <a:off x="5674180" y="1"/>
            <a:ext cx="1967594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5936223" y="432263"/>
            <a:ext cx="1455318" cy="562054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Rectangle 30"/>
          <p:cNvSpPr/>
          <p:nvPr userDrawn="1"/>
        </p:nvSpPr>
        <p:spPr>
          <a:xfrm>
            <a:off x="591934" y="2915631"/>
            <a:ext cx="1527812" cy="905163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2" name="Rectangle 31"/>
          <p:cNvSpPr/>
          <p:nvPr userDrawn="1"/>
        </p:nvSpPr>
        <p:spPr>
          <a:xfrm>
            <a:off x="2149358" y="2915631"/>
            <a:ext cx="1009479" cy="905163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3" name="Rectangle 32"/>
          <p:cNvSpPr/>
          <p:nvPr userDrawn="1"/>
        </p:nvSpPr>
        <p:spPr>
          <a:xfrm>
            <a:off x="3188449" y="2915631"/>
            <a:ext cx="2485730" cy="905163"/>
          </a:xfrm>
          <a:prstGeom prst="rect">
            <a:avLst/>
          </a:pr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5" name="TextBox 34"/>
          <p:cNvSpPr txBox="1"/>
          <p:nvPr userDrawn="1"/>
        </p:nvSpPr>
        <p:spPr>
          <a:xfrm>
            <a:off x="525308" y="5271934"/>
            <a:ext cx="16687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0" i="1" spc="225" dirty="0">
                <a:solidFill>
                  <a:srgbClr val="00ACD9"/>
                </a:solidFill>
                <a:latin typeface="Calibri" charset="0"/>
                <a:ea typeface="Calibri" charset="0"/>
                <a:cs typeface="Calibri" charset="0"/>
              </a:rPr>
              <a:t>PRESENTED BY</a:t>
            </a:r>
          </a:p>
        </p:txBody>
      </p:sp>
      <p:pic>
        <p:nvPicPr>
          <p:cNvPr id="39" name="Picture 38"/>
          <p:cNvPicPr>
            <a:picLocks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934" y="5910132"/>
            <a:ext cx="7049838" cy="365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15761" y="1228440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" y="1228440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25309" y="5559098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74180" y="6488668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3" name="Picture 42"/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1932" y="5885658"/>
            <a:ext cx="461762" cy="134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Picture 43"/>
          <p:cNvPicPr>
            <a:picLocks noChangeAspect="1"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9528" y="5872133"/>
            <a:ext cx="582240" cy="14670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39852" cy="365125"/>
          </a:xfrm>
        </p:spPr>
        <p:txBody>
          <a:bodyPr/>
          <a:lstStyle/>
          <a:p>
            <a:fld id="{BD401753-24C1-CD4E-BD1A-E1FE126B76E2}" type="datetime1">
              <a:rPr lang="en-US" smtClean="0"/>
              <a:t>1/27/20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383344" y="6459791"/>
            <a:ext cx="314548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3" name="Rectangle 22"/>
          <p:cNvSpPr/>
          <p:nvPr userDrawn="1"/>
        </p:nvSpPr>
        <p:spPr>
          <a:xfrm>
            <a:off x="5674180" y="1363919"/>
            <a:ext cx="1967594" cy="1421017"/>
          </a:xfrm>
          <a:prstGeom prst="rect">
            <a:avLst/>
          </a:prstGeom>
          <a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2" name="TextBox 21"/>
          <p:cNvSpPr txBox="1"/>
          <p:nvPr userDrawn="1"/>
        </p:nvSpPr>
        <p:spPr>
          <a:xfrm>
            <a:off x="7695526" y="6094148"/>
            <a:ext cx="139992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450" b="0" i="0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45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45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pos="504">
          <p15:clr>
            <a:srgbClr val="FBAE40"/>
          </p15:clr>
        </p15:guide>
        <p15:guide id="3" orient="horz" pos="2160">
          <p15:clr>
            <a:srgbClr val="FBAE40"/>
          </p15:clr>
        </p15:guide>
        <p15:guide id="4" pos="378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NM 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" y="0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 cstate="email">
            <a:alphaModFix amt="3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9144000" cy="8747085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" y="3112607"/>
            <a:ext cx="9144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2945674" y="0"/>
            <a:ext cx="6198329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98021" y="3112607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98023" y="5064549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06296" cy="365125"/>
          </a:xfrm>
        </p:spPr>
        <p:txBody>
          <a:bodyPr/>
          <a:lstStyle/>
          <a:p>
            <a:fld id="{E30A8737-9ED8-534E-AB64-824F3EF1F57B}" type="datetime1">
              <a:rPr lang="en-US" smtClean="0"/>
              <a:t>1/27/20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45674" y="6488667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383344" y="6459791"/>
            <a:ext cx="314548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" y="3112607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7" name="Picture 6"/>
          <p:cNvPicPr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45674" y="4893381"/>
            <a:ext cx="6198326" cy="457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A 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" y="0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 cstate="email">
            <a:alphaModFix amt="4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4209"/>
            <a:ext cx="9144000" cy="5345279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" y="3112607"/>
            <a:ext cx="9144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2945674" y="0"/>
            <a:ext cx="6198329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98021" y="3112607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98023" y="5064549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06296" cy="365125"/>
          </a:xfrm>
        </p:spPr>
        <p:txBody>
          <a:bodyPr/>
          <a:lstStyle/>
          <a:p>
            <a:fld id="{E30A8737-9ED8-534E-AB64-824F3EF1F57B}" type="datetime1">
              <a:rPr lang="en-US" smtClean="0"/>
              <a:t>1/27/20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45674" y="6488667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383344" y="6459791"/>
            <a:ext cx="314548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" y="3112607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7" name="Picture 6"/>
          <p:cNvPicPr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45674" y="4893381"/>
            <a:ext cx="6198326" cy="457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E40A0-BA3A-E44B-A6F9-7A1F916D77D1}" type="datetime1">
              <a:rPr lang="en-US" smtClean="0"/>
              <a:t>1/27/20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5E2EC-3A15-B94B-9602-395D7423BE9F}" type="datetime1">
              <a:rPr lang="en-US" smtClean="0"/>
              <a:t>1/27/20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E153A-A236-9B4D-A0F1-DA988CDD6E09}" type="datetime1">
              <a:rPr lang="en-US" smtClean="0"/>
              <a:t>1/27/20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M Title Slide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" y="1228439"/>
            <a:ext cx="9144000" cy="1690255"/>
          </a:xfrm>
          <a:prstGeom prst="rect">
            <a:avLst/>
          </a:prstGeom>
          <a:solidFill>
            <a:schemeClr val="tx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2" cstate="email">
            <a:alphaModFix amt="3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74179" y="2915624"/>
            <a:ext cx="3469822" cy="4782754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5674180" y="0"/>
            <a:ext cx="1967594" cy="6858000"/>
          </a:xfrm>
          <a:prstGeom prst="rect">
            <a:avLst/>
          </a:prstGeom>
          <a:solidFill>
            <a:srgbClr val="00ACD9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515761" y="1228439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16920" y="5567486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59792"/>
            <a:ext cx="756630" cy="365125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9BB4F62A-F143-0E44-AD26-04E6D9F03BB4}" type="datetime1">
              <a:rPr lang="en-US" smtClean="0"/>
              <a:t>1/27/20</a:t>
            </a:fld>
            <a:endParaRPr lang="en-US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74180" y="6459792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5893746" y="388060"/>
            <a:ext cx="1569767" cy="606255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Rectangle 18"/>
          <p:cNvSpPr/>
          <p:nvPr/>
        </p:nvSpPr>
        <p:spPr>
          <a:xfrm>
            <a:off x="1" y="1228439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" name="TextBox 23"/>
          <p:cNvSpPr txBox="1"/>
          <p:nvPr/>
        </p:nvSpPr>
        <p:spPr>
          <a:xfrm>
            <a:off x="525308" y="5336654"/>
            <a:ext cx="16687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i="1" spc="225" dirty="0">
                <a:solidFill>
                  <a:srgbClr val="00ACD9"/>
                </a:solidFill>
              </a:rPr>
              <a:t>PRESENTED BY</a:t>
            </a:r>
          </a:p>
        </p:txBody>
      </p:sp>
      <p:pic>
        <p:nvPicPr>
          <p:cNvPr id="40" name="Picture 39"/>
          <p:cNvPicPr>
            <a:picLocks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934" y="5934370"/>
            <a:ext cx="7049838" cy="36576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2728" y="5905621"/>
            <a:ext cx="447351" cy="129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Picture 41"/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9528" y="5880651"/>
            <a:ext cx="610223" cy="153757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Rectangle 43"/>
          <p:cNvSpPr/>
          <p:nvPr userDrawn="1"/>
        </p:nvSpPr>
        <p:spPr>
          <a:xfrm>
            <a:off x="591934" y="2915631"/>
            <a:ext cx="1527812" cy="905163"/>
          </a:xfrm>
          <a:prstGeom prst="rect">
            <a:avLst/>
          </a:prstGeom>
          <a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5" name="Rectangle 44"/>
          <p:cNvSpPr/>
          <p:nvPr userDrawn="1"/>
        </p:nvSpPr>
        <p:spPr>
          <a:xfrm>
            <a:off x="2149358" y="2915631"/>
            <a:ext cx="1009479" cy="905163"/>
          </a:xfrm>
          <a:prstGeom prst="rect">
            <a:avLst/>
          </a:prstGeom>
          <a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6" name="Rectangle 45"/>
          <p:cNvSpPr/>
          <p:nvPr userDrawn="1"/>
        </p:nvSpPr>
        <p:spPr>
          <a:xfrm>
            <a:off x="3188449" y="2915631"/>
            <a:ext cx="2485730" cy="905163"/>
          </a:xfrm>
          <a:prstGeom prst="rect">
            <a:avLst/>
          </a:prstGeom>
          <a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7" name="Rectangle 46"/>
          <p:cNvSpPr/>
          <p:nvPr userDrawn="1"/>
        </p:nvSpPr>
        <p:spPr>
          <a:xfrm>
            <a:off x="5674180" y="1363919"/>
            <a:ext cx="1967594" cy="1421017"/>
          </a:xfrm>
          <a:prstGeom prst="rect">
            <a:avLst/>
          </a:prstGeom>
          <a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TextBox 19"/>
          <p:cNvSpPr txBox="1"/>
          <p:nvPr userDrawn="1"/>
        </p:nvSpPr>
        <p:spPr>
          <a:xfrm>
            <a:off x="7695526" y="6094148"/>
            <a:ext cx="139992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45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45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45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A Title Slide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" y="1228439"/>
            <a:ext cx="9144000" cy="1690255"/>
          </a:xfrm>
          <a:prstGeom prst="rect">
            <a:avLst/>
          </a:prstGeom>
          <a:solidFill>
            <a:schemeClr val="tx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2" cstate="email">
            <a:alphaModFix amt="39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666"/>
          <a:stretch/>
        </p:blipFill>
        <p:spPr>
          <a:xfrm>
            <a:off x="5674179" y="2915630"/>
            <a:ext cx="3469822" cy="2931937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5674180" y="0"/>
            <a:ext cx="1967594" cy="6858000"/>
          </a:xfrm>
          <a:prstGeom prst="rect">
            <a:avLst/>
          </a:prstGeom>
          <a:solidFill>
            <a:srgbClr val="00ACD9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515761" y="1228439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16920" y="5567486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59792"/>
            <a:ext cx="756630" cy="365125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9BB4F62A-F143-0E44-AD26-04E6D9F03BB4}" type="datetime1">
              <a:rPr lang="en-US" smtClean="0"/>
              <a:t>1/27/20</a:t>
            </a:fld>
            <a:endParaRPr lang="en-US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74180" y="6459792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5893746" y="388060"/>
            <a:ext cx="1569767" cy="606255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Rectangle 18"/>
          <p:cNvSpPr/>
          <p:nvPr/>
        </p:nvSpPr>
        <p:spPr>
          <a:xfrm>
            <a:off x="1" y="1228439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" name="TextBox 23"/>
          <p:cNvSpPr txBox="1"/>
          <p:nvPr/>
        </p:nvSpPr>
        <p:spPr>
          <a:xfrm>
            <a:off x="525308" y="5336654"/>
            <a:ext cx="16687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i="1" spc="225" dirty="0">
                <a:solidFill>
                  <a:srgbClr val="00ACD9"/>
                </a:solidFill>
              </a:rPr>
              <a:t>PRESENTED BY</a:t>
            </a:r>
          </a:p>
        </p:txBody>
      </p:sp>
      <p:pic>
        <p:nvPicPr>
          <p:cNvPr id="40" name="Picture 39"/>
          <p:cNvPicPr>
            <a:picLocks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934" y="5934370"/>
            <a:ext cx="7049838" cy="36576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2728" y="5905621"/>
            <a:ext cx="447351" cy="129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Picture 41"/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9528" y="5880651"/>
            <a:ext cx="610223" cy="153757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Rectangle 43"/>
          <p:cNvSpPr/>
          <p:nvPr userDrawn="1"/>
        </p:nvSpPr>
        <p:spPr>
          <a:xfrm>
            <a:off x="591934" y="2915631"/>
            <a:ext cx="1527812" cy="905163"/>
          </a:xfrm>
          <a:prstGeom prst="rect">
            <a:avLst/>
          </a:prstGeom>
          <a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5" name="Rectangle 44"/>
          <p:cNvSpPr/>
          <p:nvPr userDrawn="1"/>
        </p:nvSpPr>
        <p:spPr>
          <a:xfrm>
            <a:off x="2149358" y="2915631"/>
            <a:ext cx="1009479" cy="905163"/>
          </a:xfrm>
          <a:prstGeom prst="rect">
            <a:avLst/>
          </a:prstGeom>
          <a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6" name="Rectangle 45"/>
          <p:cNvSpPr/>
          <p:nvPr userDrawn="1"/>
        </p:nvSpPr>
        <p:spPr>
          <a:xfrm>
            <a:off x="3188449" y="2915631"/>
            <a:ext cx="2485730" cy="905163"/>
          </a:xfrm>
          <a:prstGeom prst="rect">
            <a:avLst/>
          </a:prstGeom>
          <a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7" name="Rectangle 46"/>
          <p:cNvSpPr/>
          <p:nvPr userDrawn="1"/>
        </p:nvSpPr>
        <p:spPr>
          <a:xfrm>
            <a:off x="5674180" y="1363919"/>
            <a:ext cx="1967594" cy="1421017"/>
          </a:xfrm>
          <a:prstGeom prst="rect">
            <a:avLst/>
          </a:prstGeom>
          <a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TextBox 19"/>
          <p:cNvSpPr txBox="1"/>
          <p:nvPr userDrawn="1"/>
        </p:nvSpPr>
        <p:spPr>
          <a:xfrm>
            <a:off x="7695526" y="6094148"/>
            <a:ext cx="139992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45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45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45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0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 rot="5400000">
            <a:off x="167891" y="318897"/>
            <a:ext cx="685800" cy="48006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2051" y="215415"/>
            <a:ext cx="7543800" cy="5702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2051" y="1429236"/>
            <a:ext cx="7543800" cy="343363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8715" y="6485919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E30A8737-9ED8-534E-AB64-824F3EF1F57B}" type="datetime1">
              <a:rPr lang="en-US" smtClean="0"/>
              <a:pPr/>
              <a:t>1/27/20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40" y="6485919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714" y="437293"/>
            <a:ext cx="4380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8461829" y="321774"/>
            <a:ext cx="682171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8542982" y="380825"/>
            <a:ext cx="262128" cy="2499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/>
          <p:cNvPicPr>
            <a:picLocks/>
          </p:cNvPicPr>
          <p:nvPr/>
        </p:nvPicPr>
        <p:blipFill rotWithShape="1"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5687176" y="3401175"/>
            <a:ext cx="6857999" cy="55658"/>
          </a:xfrm>
          <a:prstGeom prst="rect">
            <a:avLst/>
          </a:prstGeom>
        </p:spPr>
      </p:pic>
      <p:pic>
        <p:nvPicPr>
          <p:cNvPr id="16" name="Picture 15"/>
          <p:cNvPicPr>
            <a:picLocks/>
          </p:cNvPicPr>
          <p:nvPr userDrawn="1"/>
        </p:nvPicPr>
        <p:blipFill rotWithShape="1"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5687176" y="3401175"/>
            <a:ext cx="6857999" cy="55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7386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92" r:id="rId2"/>
    <p:sldLayoutId id="2147483683" r:id="rId3"/>
    <p:sldLayoutId id="2147483693" r:id="rId4"/>
    <p:sldLayoutId id="2147483684" r:id="rId5"/>
    <p:sldLayoutId id="2147483685" r:id="rId6"/>
    <p:sldLayoutId id="2147483686" r:id="rId7"/>
    <p:sldLayoutId id="2147483687" r:id="rId8"/>
    <p:sldLayoutId id="2147483694" r:id="rId9"/>
    <p:sldLayoutId id="2147483688" r:id="rId10"/>
    <p:sldLayoutId id="2147483695" r:id="rId11"/>
    <p:sldLayoutId id="2147483689" r:id="rId12"/>
    <p:sldLayoutId id="2147483690" r:id="rId13"/>
    <p:sldLayoutId id="2147483691" r:id="rId1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685749" rtl="0" eaLnBrk="1" latinLnBrk="0" hangingPunct="1">
        <a:lnSpc>
          <a:spcPct val="85000"/>
        </a:lnSpc>
        <a:spcBef>
          <a:spcPct val="0"/>
        </a:spcBef>
        <a:buNone/>
        <a:defRPr sz="2000" b="0" i="0" kern="1200" spc="75" baseline="0">
          <a:solidFill>
            <a:schemeClr val="bg1"/>
          </a:solidFill>
          <a:latin typeface="Gill Sans MT" charset="0"/>
          <a:ea typeface="Gill Sans MT" charset="0"/>
          <a:cs typeface="Gill Sans MT" charset="0"/>
        </a:defRPr>
      </a:lvl1pPr>
    </p:titleStyle>
    <p:bodyStyle>
      <a:lvl1pPr marL="68576" indent="-68576" algn="l" defTabSz="685749" rtl="0" eaLnBrk="1" latinLnBrk="0" hangingPunct="1">
        <a:lnSpc>
          <a:spcPct val="90000"/>
        </a:lnSpc>
        <a:spcBef>
          <a:spcPts val="900"/>
        </a:spcBef>
        <a:spcAft>
          <a:spcPts val="150"/>
        </a:spcAft>
        <a:buClr>
          <a:srgbClr val="00B0F0"/>
        </a:buClr>
        <a:buSzPct val="100000"/>
        <a:buFont typeface="Calibri" panose="020F0502020204030204" pitchFamily="34" charset="0"/>
        <a:buChar char=" "/>
        <a:defRPr sz="18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1pPr>
      <a:lvl2pPr marL="288015" indent="-137150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rgbClr val="00B0F0"/>
        </a:buClr>
        <a:buFont typeface="Calibri" pitchFamily="34" charset="0"/>
        <a:buChar char="◦"/>
        <a:defRPr sz="16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2pPr>
      <a:lvl3pPr marL="425165" indent="-137150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rgbClr val="00B0F0"/>
        </a:buClr>
        <a:buFont typeface="Calibri" pitchFamily="34" charset="0"/>
        <a:buChar char="◦"/>
        <a:defRPr sz="12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3pPr>
      <a:lvl4pPr marL="562314" indent="-137150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rgbClr val="00B0F0"/>
        </a:buClr>
        <a:buFont typeface="Calibri" pitchFamily="34" charset="0"/>
        <a:buChar char="◦"/>
        <a:defRPr sz="12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4pPr>
      <a:lvl5pPr marL="699464" indent="-137150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rgbClr val="00B0F0"/>
        </a:buClr>
        <a:buFont typeface="Calibri" pitchFamily="34" charset="0"/>
        <a:buChar char="◦"/>
        <a:defRPr sz="12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5pPr>
      <a:lvl6pPr marL="824939" indent="-171438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974928" indent="-171438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124916" indent="-171438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274906" indent="-171438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75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49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24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498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373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246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120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2995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tiff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emf"/><Relationship Id="rId7" Type="http://schemas.openxmlformats.org/officeDocument/2006/relationships/image" Target="../media/image55.tiff"/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4.png"/><Relationship Id="rId11" Type="http://schemas.openxmlformats.org/officeDocument/2006/relationships/image" Target="../media/image59.png"/><Relationship Id="rId5" Type="http://schemas.openxmlformats.org/officeDocument/2006/relationships/image" Target="../media/image53.png"/><Relationship Id="rId10" Type="http://schemas.openxmlformats.org/officeDocument/2006/relationships/image" Target="../media/image58.emf"/><Relationship Id="rId4" Type="http://schemas.openxmlformats.org/officeDocument/2006/relationships/image" Target="../media/image52.emf"/><Relationship Id="rId9" Type="http://schemas.openxmlformats.org/officeDocument/2006/relationships/image" Target="../media/image5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tiff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6.png"/><Relationship Id="rId5" Type="http://schemas.openxmlformats.org/officeDocument/2006/relationships/image" Target="../media/image340.png"/><Relationship Id="rId4" Type="http://schemas.openxmlformats.org/officeDocument/2006/relationships/image" Target="../media/image33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1.png"/><Relationship Id="rId5" Type="http://schemas.openxmlformats.org/officeDocument/2006/relationships/image" Target="../media/image350.png"/><Relationship Id="rId4" Type="http://schemas.openxmlformats.org/officeDocument/2006/relationships/image" Target="../media/image3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44.jpe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3.jpeg"/><Relationship Id="rId5" Type="http://schemas.openxmlformats.org/officeDocument/2006/relationships/image" Target="../media/image42.png"/><Relationship Id="rId4" Type="http://schemas.openxmlformats.org/officeDocument/2006/relationships/image" Target="../media/image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ubtitle 14"/>
          <p:cNvSpPr>
            <a:spLocks noGrp="1"/>
          </p:cNvSpPr>
          <p:nvPr>
            <p:ph type="subTitle" idx="1"/>
          </p:nvPr>
        </p:nvSpPr>
        <p:spPr>
          <a:xfrm>
            <a:off x="525309" y="5559098"/>
            <a:ext cx="5181010" cy="1131069"/>
          </a:xfrm>
        </p:spPr>
        <p:txBody>
          <a:bodyPr>
            <a:normAutofit/>
          </a:bodyPr>
          <a:lstStyle/>
          <a:p>
            <a:r>
              <a:rPr lang="en-US" dirty="0"/>
              <a:t>Stefan P. Domino </a:t>
            </a:r>
          </a:p>
          <a:p>
            <a:r>
              <a:rPr lang="en-US" dirty="0"/>
              <a:t>Computational Thermal and Fluid Mechanics</a:t>
            </a:r>
          </a:p>
          <a:p>
            <a:r>
              <a:rPr lang="en-US" dirty="0"/>
              <a:t>Sandia National Laboratories </a:t>
            </a:r>
            <a:r>
              <a:rPr lang="de-DE" dirty="0"/>
              <a:t>SAND2018-4536 PE</a:t>
            </a:r>
            <a:endParaRPr lang="en-US" dirty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</a:t>
            </a:fld>
            <a:endParaRPr lang="en-US" dirty="0"/>
          </a:p>
        </p:txBody>
      </p:sp>
      <p:sp>
        <p:nvSpPr>
          <p:cNvPr id="5" name="Title 13"/>
          <p:cNvSpPr txBox="1">
            <a:spLocks/>
          </p:cNvSpPr>
          <p:nvPr/>
        </p:nvSpPr>
        <p:spPr>
          <a:xfrm>
            <a:off x="515760" y="1228440"/>
            <a:ext cx="5190559" cy="16902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749" rtl="0" eaLnBrk="1" latinLnBrk="0" hangingPunct="1">
              <a:lnSpc>
                <a:spcPts val="2775"/>
              </a:lnSpc>
              <a:spcBef>
                <a:spcPct val="0"/>
              </a:spcBef>
              <a:buNone/>
              <a:defRPr sz="2700" b="0" i="0" kern="12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Guest Lecture Stanford ME469:</a:t>
            </a:r>
            <a:br>
              <a:rPr lang="en-US" dirty="0"/>
            </a:br>
            <a:r>
              <a:rPr lang="en-US" dirty="0"/>
              <a:t>Common low-Mach Discretization Approaches</a:t>
            </a:r>
          </a:p>
        </p:txBody>
      </p:sp>
    </p:spTree>
    <p:extLst>
      <p:ext uri="{BB962C8B-B14F-4D97-AF65-F5344CB8AC3E}">
        <p14:creationId xmlns:p14="http://schemas.microsoft.com/office/powerpoint/2010/main" val="1741361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Finally, Some Common Unstructured Element Types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To manage complex geometries, hex, </a:t>
            </a:r>
            <a:r>
              <a:rPr lang="en-US" dirty="0" err="1"/>
              <a:t>tet</a:t>
            </a:r>
            <a:r>
              <a:rPr lang="en-US" dirty="0"/>
              <a:t>, pyramid, and wedge (or prisms) are used</a:t>
            </a:r>
          </a:p>
          <a:p>
            <a:pPr>
              <a:buFont typeface="Arial" charset="0"/>
              <a:buChar char="•"/>
            </a:pPr>
            <a:r>
              <a:rPr lang="en-US" dirty="0"/>
              <a:t> There are also arbitrary </a:t>
            </a:r>
            <a:r>
              <a:rPr lang="en-US" dirty="0" err="1"/>
              <a:t>polyhedra</a:t>
            </a:r>
            <a:r>
              <a:rPr lang="en-US" dirty="0"/>
              <a:t> methods (CC) in which </a:t>
            </a:r>
            <a:r>
              <a:rPr lang="en-US" dirty="0" err="1"/>
              <a:t>polyhedra</a:t>
            </a:r>
            <a:r>
              <a:rPr lang="en-US" dirty="0"/>
              <a:t> size can be &gt; 10</a:t>
            </a:r>
          </a:p>
          <a:p>
            <a:pPr>
              <a:buFont typeface="Arial" charset="0"/>
              <a:buChar char="•"/>
            </a:pPr>
            <a:r>
              <a:rPr lang="en-US" dirty="0"/>
              <a:t> Activity: ASC/SNL is focused on reducing meshing time, increasing code usability, and providing a </a:t>
            </a:r>
            <a:r>
              <a:rPr lang="en-US" b="1" dirty="0">
                <a:solidFill>
                  <a:srgbClr val="C91CBD"/>
                </a:solidFill>
              </a:rPr>
              <a:t>Next Generation Simulation</a:t>
            </a:r>
            <a:r>
              <a:rPr lang="en-US" dirty="0">
                <a:solidFill>
                  <a:srgbClr val="C91CBD"/>
                </a:solidFill>
              </a:rPr>
              <a:t> </a:t>
            </a:r>
            <a:r>
              <a:rPr lang="en-US" dirty="0"/>
              <a:t>Capability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089" y="3311509"/>
            <a:ext cx="4676572" cy="287268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48182" y="6437344"/>
            <a:ext cx="2699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Vestas V27 hybrid mesh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17274" r="14521" b="2962"/>
          <a:stretch/>
        </p:blipFill>
        <p:spPr>
          <a:xfrm>
            <a:off x="5887054" y="3638681"/>
            <a:ext cx="2081638" cy="221834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690283" y="6018306"/>
            <a:ext cx="2705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Very complex geometry!</a:t>
            </a:r>
          </a:p>
        </p:txBody>
      </p:sp>
    </p:spTree>
    <p:extLst>
      <p:ext uri="{BB962C8B-B14F-4D97-AF65-F5344CB8AC3E}">
        <p14:creationId xmlns:p14="http://schemas.microsoft.com/office/powerpoint/2010/main" val="393653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Various Topologies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78" t="2107" r="31026" b="63016"/>
          <a:stretch/>
        </p:blipFill>
        <p:spPr>
          <a:xfrm>
            <a:off x="515436" y="1671112"/>
            <a:ext cx="1527859" cy="144247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049" r="80411"/>
          <a:stretch/>
        </p:blipFill>
        <p:spPr>
          <a:xfrm>
            <a:off x="7311044" y="1852874"/>
            <a:ext cx="1432347" cy="14041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824" t="37467" r="32943" b="31468"/>
          <a:stretch/>
        </p:blipFill>
        <p:spPr>
          <a:xfrm>
            <a:off x="5904719" y="1852874"/>
            <a:ext cx="1406325" cy="128478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6017" t="89574" r="114770" b="-21361"/>
          <a:stretch/>
        </p:blipFill>
        <p:spPr>
          <a:xfrm>
            <a:off x="1467454" y="1925757"/>
            <a:ext cx="1553538" cy="13146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5" r="79413" b="66280"/>
          <a:stretch/>
        </p:blipFill>
        <p:spPr>
          <a:xfrm>
            <a:off x="2495007" y="1671112"/>
            <a:ext cx="1215341" cy="139459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232" r="78247" b="35056"/>
          <a:stretch/>
        </p:blipFill>
        <p:spPr>
          <a:xfrm>
            <a:off x="4012256" y="1795501"/>
            <a:ext cx="1590555" cy="127020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23" t="1031" b="54730"/>
          <a:stretch/>
        </p:blipFill>
        <p:spPr>
          <a:xfrm>
            <a:off x="2096043" y="3495056"/>
            <a:ext cx="2783053" cy="205519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4" t="53511" r="52664" b="2278"/>
          <a:stretch/>
        </p:blipFill>
        <p:spPr>
          <a:xfrm>
            <a:off x="5348027" y="3495056"/>
            <a:ext cx="2519708" cy="18751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62" t="52014" r="1373" b="1265"/>
          <a:stretch/>
        </p:blipFill>
        <p:spPr>
          <a:xfrm>
            <a:off x="268089" y="3822137"/>
            <a:ext cx="1867533" cy="1401035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990664" y="1280618"/>
            <a:ext cx="699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Hex8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753062" y="1293618"/>
            <a:ext cx="630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Tet4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433717" y="1307158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Pyramid5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131753" y="1270468"/>
            <a:ext cx="9902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Wedge6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609492" y="1282043"/>
            <a:ext cx="1111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Arbitrary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201855" y="5951882"/>
            <a:ext cx="7628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Higher-order promoted elements (Hex27, Tet10, Wedge16, Hex64, etc.)</a:t>
            </a:r>
          </a:p>
        </p:txBody>
      </p:sp>
    </p:spTree>
    <p:extLst>
      <p:ext uri="{BB962C8B-B14F-4D97-AF65-F5344CB8AC3E}">
        <p14:creationId xmlns:p14="http://schemas.microsoft.com/office/powerpoint/2010/main" val="62874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Recent Generalized Unstructured Findings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17019" y="1021230"/>
            <a:ext cx="4770205" cy="3306153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Domino, et. al, “An assessment of atypical mesh topologies for low-Mach large-eddy simulation” 2019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BD2B2C7-5E6F-2947-90C7-006904AB2E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886" t="24292" r="10458" b="27499"/>
          <a:stretch/>
        </p:blipFill>
        <p:spPr>
          <a:xfrm>
            <a:off x="465149" y="1672944"/>
            <a:ext cx="4221273" cy="33061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94949B6-9DD9-5B4D-8CD1-98EE7A31B0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873" y="4867516"/>
            <a:ext cx="3853045" cy="217000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64EF750-7FDE-C04A-831A-DFEE24DC48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0334" y="759810"/>
            <a:ext cx="2269318" cy="346058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B79858F-318E-1240-9A7E-C966E28C8F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6690" y="1986256"/>
            <a:ext cx="1543457" cy="78284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6ECB199-1C32-6D4A-B14F-1C6D56BBBD7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37" b="2137"/>
          <a:stretch/>
        </p:blipFill>
        <p:spPr>
          <a:xfrm>
            <a:off x="1371528" y="5131889"/>
            <a:ext cx="1565813" cy="83178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1A76AB8-94D2-5A44-85BF-AE8A3182C8A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71"/>
          <a:stretch/>
        </p:blipFill>
        <p:spPr>
          <a:xfrm>
            <a:off x="6470245" y="984801"/>
            <a:ext cx="676315" cy="55482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F8D5B18-583E-1B4E-8CB7-0269021283CF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10"/>
          <a:stretch/>
        </p:blipFill>
        <p:spPr>
          <a:xfrm>
            <a:off x="1253632" y="4060859"/>
            <a:ext cx="1319018" cy="36131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B1F31F0-41C1-2E47-9B98-9302184D640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34993" y="4468101"/>
            <a:ext cx="840067" cy="102199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7C268BE-E573-724A-A5E8-CAD919EA369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89110" y="4300935"/>
            <a:ext cx="3771900" cy="249368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5F4DD43-7D60-0A4B-A497-EDF046365C1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339788" y="1332534"/>
            <a:ext cx="1639998" cy="2090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554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Classic Staggered Finite Volume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1288809"/>
          </a:xfrm>
        </p:spPr>
        <p:txBody>
          <a:bodyPr/>
          <a:lstStyle/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Velocity degree-of-freedom is staggered relative to pressure and other primitives, e.g., enthalpy, mixture fraction, etc.</a:t>
            </a:r>
          </a:p>
        </p:txBody>
      </p:sp>
      <p:sp>
        <p:nvSpPr>
          <p:cNvPr id="6" name="Rectangle 5"/>
          <p:cNvSpPr/>
          <p:nvPr/>
        </p:nvSpPr>
        <p:spPr>
          <a:xfrm>
            <a:off x="2085972" y="4075405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2729524" y="465609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085972" y="5411374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2729524" y="6000989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3555957" y="4075405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4199509" y="465609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2085972" y="2730509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2729524" y="3311197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615987" y="4075405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1259539" y="465609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3555957" y="2730509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4199509" y="3311197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3555957" y="5411374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4199509" y="6000989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615986" y="5411374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1259538" y="6000989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615986" y="2730509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1259538" y="3311197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4972973" y="115478"/>
            <a:ext cx="23855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Stencil for CC-quantities</a:t>
            </a:r>
          </a:p>
        </p:txBody>
      </p:sp>
      <p:sp>
        <p:nvSpPr>
          <p:cNvPr id="39" name="Oval 38"/>
          <p:cNvSpPr/>
          <p:nvPr/>
        </p:nvSpPr>
        <p:spPr>
          <a:xfrm>
            <a:off x="7335940" y="21589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Connector 40"/>
          <p:cNvCxnSpPr/>
          <p:nvPr/>
        </p:nvCxnSpPr>
        <p:spPr>
          <a:xfrm flipH="1" flipV="1">
            <a:off x="7313080" y="937867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H="1" flipV="1">
            <a:off x="4911642" y="4747852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flipH="1" flipV="1">
            <a:off x="3441656" y="4747852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flipH="1" flipV="1">
            <a:off x="1971670" y="4747852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H="1" flipV="1">
            <a:off x="4911642" y="3402957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flipH="1" flipV="1">
            <a:off x="3443581" y="3430269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H="1" flipV="1">
            <a:off x="1973595" y="3430269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 flipV="1">
            <a:off x="4890417" y="6115594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H="1" flipV="1">
            <a:off x="3420431" y="6115594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H="1" flipV="1">
            <a:off x="1950445" y="6115594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H="1" flipV="1">
            <a:off x="536335" y="4744298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H="1" flipV="1">
            <a:off x="487466" y="3402957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H="1" flipV="1">
            <a:off x="501686" y="6097486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rot="-5400000" flipH="1" flipV="1">
            <a:off x="4176649" y="2730509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rot="-5400000" flipH="1" flipV="1">
            <a:off x="4176649" y="4075404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rot="-5400000" flipH="1" flipV="1">
            <a:off x="4176649" y="5420300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rot="-5400000" flipH="1" flipV="1">
            <a:off x="2697025" y="2720859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 rot="-5400000" flipH="1" flipV="1">
            <a:off x="2697025" y="4065754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 rot="-5400000" flipH="1" flipV="1">
            <a:off x="2697025" y="5410650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 rot="-5400000" flipH="1" flipV="1">
            <a:off x="1227036" y="2732434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rot="-5400000" flipH="1" flipV="1">
            <a:off x="1227036" y="4077329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rot="-5400000" flipH="1" flipV="1">
            <a:off x="1227036" y="5422225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 rot="-5400000" flipH="1" flipV="1">
            <a:off x="4201730" y="6741746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 rot="-5400000" flipH="1" flipV="1">
            <a:off x="2722106" y="6732096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 rot="-5400000" flipH="1" flipV="1">
            <a:off x="1252117" y="6743671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 77"/>
          <p:cNvSpPr/>
          <p:nvPr/>
        </p:nvSpPr>
        <p:spPr>
          <a:xfrm>
            <a:off x="5329141" y="720092"/>
            <a:ext cx="20221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Stencil for x-velocity</a:t>
            </a:r>
          </a:p>
        </p:txBody>
      </p:sp>
      <p:sp>
        <p:nvSpPr>
          <p:cNvPr id="81" name="Rectangle 80"/>
          <p:cNvSpPr/>
          <p:nvPr/>
        </p:nvSpPr>
        <p:spPr>
          <a:xfrm>
            <a:off x="2747419" y="3427272"/>
            <a:ext cx="164984" cy="2670213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solidFill>
              <a:srgbClr val="00B050"/>
            </a:solidFill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 rot="5400000">
            <a:off x="2757488" y="3318027"/>
            <a:ext cx="188286" cy="2878639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solidFill>
              <a:srgbClr val="00B050"/>
            </a:solidFill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 rot="5400000">
            <a:off x="6415762" y="3240133"/>
            <a:ext cx="207692" cy="2981726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solidFill>
              <a:srgbClr val="002060"/>
            </a:solidFill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5025942" y="4075405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7" name="Straight Connector 86"/>
          <p:cNvCxnSpPr/>
          <p:nvPr/>
        </p:nvCxnSpPr>
        <p:spPr>
          <a:xfrm flipH="1" flipV="1">
            <a:off x="6381627" y="4733330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Oval 87"/>
          <p:cNvSpPr/>
          <p:nvPr/>
        </p:nvSpPr>
        <p:spPr>
          <a:xfrm>
            <a:off x="5669494" y="4670618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9" name="Straight Connector 88"/>
          <p:cNvCxnSpPr/>
          <p:nvPr/>
        </p:nvCxnSpPr>
        <p:spPr>
          <a:xfrm rot="-5400000" flipH="1" flipV="1">
            <a:off x="5678093" y="5420300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 rot="-5400000" flipH="1" flipV="1">
            <a:off x="5646634" y="4075405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ectangle 90"/>
          <p:cNvSpPr/>
          <p:nvPr/>
        </p:nvSpPr>
        <p:spPr>
          <a:xfrm>
            <a:off x="6495927" y="4075405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2" name="Straight Connector 91"/>
          <p:cNvCxnSpPr/>
          <p:nvPr/>
        </p:nvCxnSpPr>
        <p:spPr>
          <a:xfrm flipH="1" flipV="1">
            <a:off x="7851612" y="4725197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Oval 92"/>
          <p:cNvSpPr/>
          <p:nvPr/>
        </p:nvSpPr>
        <p:spPr>
          <a:xfrm>
            <a:off x="7139479" y="4662485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4" name="Straight Connector 93"/>
          <p:cNvCxnSpPr/>
          <p:nvPr/>
        </p:nvCxnSpPr>
        <p:spPr>
          <a:xfrm rot="-5400000" flipH="1" flipV="1">
            <a:off x="7148078" y="5412167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 rot="-5400000" flipH="1" flipV="1">
            <a:off x="7116619" y="4067272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Rectangle 95"/>
          <p:cNvSpPr/>
          <p:nvPr/>
        </p:nvSpPr>
        <p:spPr>
          <a:xfrm>
            <a:off x="5025942" y="5411374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/>
          <p:cNvSpPr/>
          <p:nvPr/>
        </p:nvSpPr>
        <p:spPr>
          <a:xfrm>
            <a:off x="5669494" y="6003637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6495927" y="5411374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/>
          <p:cNvSpPr/>
          <p:nvPr/>
        </p:nvSpPr>
        <p:spPr>
          <a:xfrm>
            <a:off x="7139479" y="6003637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0" name="Straight Connector 99"/>
          <p:cNvCxnSpPr/>
          <p:nvPr/>
        </p:nvCxnSpPr>
        <p:spPr>
          <a:xfrm rot="-5400000" flipH="1" flipV="1">
            <a:off x="7141700" y="6744394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/>
          <p:nvPr/>
        </p:nvCxnSpPr>
        <p:spPr>
          <a:xfrm rot="-5400000" flipH="1" flipV="1">
            <a:off x="5662076" y="6734744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 flipH="1" flipV="1">
            <a:off x="7855466" y="6105944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 flipH="1" flipV="1">
            <a:off x="6385480" y="6105944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Rectangle 105"/>
          <p:cNvSpPr/>
          <p:nvPr/>
        </p:nvSpPr>
        <p:spPr>
          <a:xfrm>
            <a:off x="5027870" y="2732434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/>
          <p:cNvSpPr/>
          <p:nvPr/>
        </p:nvSpPr>
        <p:spPr>
          <a:xfrm>
            <a:off x="5671422" y="3313122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/>
          <p:cNvSpPr/>
          <p:nvPr/>
        </p:nvSpPr>
        <p:spPr>
          <a:xfrm>
            <a:off x="6497855" y="2732434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/>
          <p:cNvSpPr/>
          <p:nvPr/>
        </p:nvSpPr>
        <p:spPr>
          <a:xfrm>
            <a:off x="7141407" y="3313122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0" name="Straight Connector 109"/>
          <p:cNvCxnSpPr/>
          <p:nvPr/>
        </p:nvCxnSpPr>
        <p:spPr>
          <a:xfrm flipH="1" flipV="1">
            <a:off x="7853540" y="3404882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 rot="-5400000" flipH="1" flipV="1">
            <a:off x="7118546" y="2732434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/>
          <p:nvPr/>
        </p:nvCxnSpPr>
        <p:spPr>
          <a:xfrm rot="-5400000" flipH="1" flipV="1">
            <a:off x="5638922" y="2722784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/>
          <p:nvPr/>
        </p:nvCxnSpPr>
        <p:spPr>
          <a:xfrm flipH="1" flipV="1">
            <a:off x="6381627" y="3439610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Rectangle 113"/>
          <p:cNvSpPr/>
          <p:nvPr/>
        </p:nvSpPr>
        <p:spPr>
          <a:xfrm rot="5400000">
            <a:off x="6277434" y="-346241"/>
            <a:ext cx="207692" cy="2981726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solidFill>
              <a:srgbClr val="002060"/>
            </a:solidFill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/>
          <p:cNvSpPr/>
          <p:nvPr/>
        </p:nvSpPr>
        <p:spPr>
          <a:xfrm>
            <a:off x="5665614" y="2606559"/>
            <a:ext cx="207692" cy="2981726"/>
          </a:xfrm>
          <a:prstGeom prst="rect">
            <a:avLst/>
          </a:prstGeom>
          <a:solidFill>
            <a:schemeClr val="tx2">
              <a:lumMod val="60000"/>
              <a:lumOff val="40000"/>
              <a:alpha val="10000"/>
            </a:schemeClr>
          </a:solidFill>
          <a:ln>
            <a:solidFill>
              <a:srgbClr val="002060"/>
            </a:solidFill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/>
          <p:cNvSpPr/>
          <p:nvPr/>
        </p:nvSpPr>
        <p:spPr>
          <a:xfrm>
            <a:off x="5350366" y="1300837"/>
            <a:ext cx="20125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Stencil for y-velocity</a:t>
            </a:r>
          </a:p>
        </p:txBody>
      </p:sp>
      <p:sp>
        <p:nvSpPr>
          <p:cNvPr id="117" name="Rectangle 116"/>
          <p:cNvSpPr/>
          <p:nvPr/>
        </p:nvSpPr>
        <p:spPr>
          <a:xfrm rot="5400000">
            <a:off x="6298659" y="234504"/>
            <a:ext cx="207692" cy="2981726"/>
          </a:xfrm>
          <a:prstGeom prst="rect">
            <a:avLst/>
          </a:prstGeom>
          <a:solidFill>
            <a:schemeClr val="accent6">
              <a:alpha val="10000"/>
            </a:schemeClr>
          </a:solidFill>
          <a:ln>
            <a:solidFill>
              <a:srgbClr val="002060"/>
            </a:solidFill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8" name="Straight Connector 117"/>
          <p:cNvCxnSpPr/>
          <p:nvPr/>
        </p:nvCxnSpPr>
        <p:spPr>
          <a:xfrm rot="-5400000" flipH="1" flipV="1">
            <a:off x="7313080" y="1441700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Rectangle 118"/>
          <p:cNvSpPr/>
          <p:nvPr/>
        </p:nvSpPr>
        <p:spPr>
          <a:xfrm rot="5400000">
            <a:off x="6277434" y="-910469"/>
            <a:ext cx="207692" cy="2981726"/>
          </a:xfrm>
          <a:prstGeom prst="rect">
            <a:avLst/>
          </a:prstGeom>
          <a:solidFill>
            <a:schemeClr val="accent2">
              <a:alpha val="10000"/>
            </a:schemeClr>
          </a:solidFill>
          <a:ln>
            <a:solidFill>
              <a:srgbClr val="002060"/>
            </a:solidFill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TextBox 125"/>
          <p:cNvSpPr txBox="1"/>
          <p:nvPr/>
        </p:nvSpPr>
        <p:spPr>
          <a:xfrm>
            <a:off x="5306032" y="2965317"/>
            <a:ext cx="410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</a:t>
            </a:r>
            <a:r>
              <a:rPr lang="en-US" baseline="-25000" dirty="0"/>
              <a:t>N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5273966" y="4310213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</a:t>
            </a:r>
            <a:r>
              <a:rPr lang="en-US" baseline="-25000" dirty="0"/>
              <a:t>S</a:t>
            </a:r>
          </a:p>
        </p:txBody>
      </p:sp>
      <p:sp>
        <p:nvSpPr>
          <p:cNvPr id="104" name="Rectangle 103"/>
          <p:cNvSpPr/>
          <p:nvPr/>
        </p:nvSpPr>
        <p:spPr>
          <a:xfrm>
            <a:off x="6406329" y="3234334"/>
            <a:ext cx="207692" cy="2981726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solidFill>
              <a:srgbClr val="002060"/>
            </a:solidFill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 rot="5400000">
            <a:off x="5687773" y="2520636"/>
            <a:ext cx="229641" cy="3113571"/>
          </a:xfrm>
          <a:prstGeom prst="rect">
            <a:avLst/>
          </a:prstGeom>
          <a:solidFill>
            <a:schemeClr val="tx2">
              <a:lumMod val="60000"/>
              <a:lumOff val="40000"/>
              <a:alpha val="10000"/>
            </a:schemeClr>
          </a:solidFill>
          <a:ln>
            <a:solidFill>
              <a:srgbClr val="002060"/>
            </a:solidFill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010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Attributes of a Staggered Scheme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By design, non-orthogonality is absent, however, complex geometry will be stair-stepped</a:t>
            </a:r>
          </a:p>
          <a:p>
            <a:pPr>
              <a:buFont typeface="Arial" charset="0"/>
              <a:buChar char="•"/>
            </a:pPr>
            <a:r>
              <a:rPr lang="en-US" dirty="0"/>
              <a:t> From a fluids perspective, the operators are ideal, i.e., pressure gradient for momentum is compact, e.g., (P</a:t>
            </a:r>
            <a:r>
              <a:rPr lang="en-US" baseline="-25000" dirty="0"/>
              <a:t>E</a:t>
            </a:r>
            <a:r>
              <a:rPr lang="en-US" dirty="0"/>
              <a:t> </a:t>
            </a:r>
            <a:r>
              <a:rPr lang="mr-IN" dirty="0"/>
              <a:t>–</a:t>
            </a:r>
            <a:r>
              <a:rPr lang="en-US" dirty="0"/>
              <a:t> P</a:t>
            </a:r>
            <a:r>
              <a:rPr lang="en-US" baseline="-25000" dirty="0"/>
              <a:t>W</a:t>
            </a:r>
            <a:r>
              <a:rPr lang="en-US" dirty="0"/>
              <a:t>)</a:t>
            </a:r>
            <a:r>
              <a:rPr lang="en-US" dirty="0">
                <a:latin typeface="symbol" charset="2"/>
              </a:rPr>
              <a:t>D</a:t>
            </a:r>
            <a:r>
              <a:rPr lang="en-US" dirty="0"/>
              <a:t>x</a:t>
            </a:r>
            <a:r>
              <a:rPr lang="en-US" baseline="30000" dirty="0"/>
              <a:t>-1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As will be seen in future lecture topics, the skew-</a:t>
            </a:r>
            <a:r>
              <a:rPr lang="en-US" dirty="0" err="1"/>
              <a:t>adjoint</a:t>
            </a:r>
            <a:r>
              <a:rPr lang="en-US" dirty="0"/>
              <a:t> nature of the Divergence operator, </a:t>
            </a:r>
            <a:r>
              <a:rPr lang="en-US" b="1" dirty="0"/>
              <a:t>D</a:t>
            </a:r>
            <a:r>
              <a:rPr lang="en-US" dirty="0"/>
              <a:t>, and Gradient operator, </a:t>
            </a:r>
            <a:r>
              <a:rPr lang="en-US" b="1" dirty="0"/>
              <a:t>G</a:t>
            </a:r>
            <a:r>
              <a:rPr lang="en-US" dirty="0"/>
              <a:t>, allows for a Laplace operator, </a:t>
            </a:r>
            <a:r>
              <a:rPr lang="en-US" b="1" dirty="0"/>
              <a:t>L </a:t>
            </a:r>
            <a:r>
              <a:rPr lang="en-US" dirty="0"/>
              <a:t>=</a:t>
            </a:r>
            <a:r>
              <a:rPr lang="en-US" b="1" dirty="0"/>
              <a:t> DG</a:t>
            </a:r>
            <a:endParaRPr lang="en-US" b="1" baseline="30000" dirty="0"/>
          </a:p>
          <a:p>
            <a:pPr>
              <a:buFont typeface="Arial" charset="0"/>
              <a:buChar char="•"/>
            </a:pPr>
            <a:r>
              <a:rPr lang="en-US" dirty="0"/>
              <a:t> Can be extended to higher-order</a:t>
            </a:r>
          </a:p>
          <a:p>
            <a:pPr>
              <a:buFont typeface="Arial" charset="0"/>
              <a:buChar char="•"/>
            </a:pPr>
            <a:r>
              <a:rPr lang="en-US" dirty="0"/>
              <a:t> Frequently, meshing complex geometries can be extremely difficult (consider our V27 example)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2592" b="11248"/>
          <a:stretch/>
        </p:blipFill>
        <p:spPr>
          <a:xfrm>
            <a:off x="4305782" y="4003022"/>
            <a:ext cx="4502187" cy="2571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84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low-Mach Discretization Approaches: Conclusions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charset="2"/>
              <a:buChar char="§"/>
            </a:pPr>
            <a:r>
              <a:rPr lang="en-US" dirty="0"/>
              <a:t> Two-state methods, e.g., cell-centered and EBVC are attractive due to simplicity, however, suffer from non-orthogonality issues in the diffusion operator</a:t>
            </a:r>
          </a:p>
          <a:p>
            <a:pPr>
              <a:buFont typeface="Wingdings" charset="2"/>
              <a:buChar char="§"/>
            </a:pPr>
            <a:r>
              <a:rPr lang="en-US" dirty="0"/>
              <a:t> FEM provides a machinery to provide accurate </a:t>
            </a:r>
            <a:r>
              <a:rPr lang="en-US" dirty="0" err="1"/>
              <a:t>discretizations</a:t>
            </a:r>
            <a:r>
              <a:rPr lang="en-US" dirty="0"/>
              <a:t> on non-ideal meshes, however, the same diffusion operator suffers on high-aspect ratio meshes</a:t>
            </a:r>
          </a:p>
          <a:p>
            <a:pPr>
              <a:buFont typeface="Wingdings" charset="2"/>
              <a:buChar char="§"/>
            </a:pPr>
            <a:r>
              <a:rPr lang="en-US" dirty="0"/>
              <a:t> CVFEM is a hybrid method that contains the likeable attributes of both FV </a:t>
            </a:r>
            <a:r>
              <a:rPr lang="en-US"/>
              <a:t>and FEM (same high-aspect ratio diffusion operator finding)</a:t>
            </a:r>
            <a:endParaRPr lang="en-US" dirty="0"/>
          </a:p>
          <a:p>
            <a:pPr>
              <a:buFont typeface="Wingdings" charset="2"/>
              <a:buChar char="§"/>
            </a:pPr>
            <a:r>
              <a:rPr lang="en-US" dirty="0"/>
              <a:t> Staggered arrangement is well suited for a class of fluid mechanics applications where low-order or simple geometries are found</a:t>
            </a:r>
          </a:p>
          <a:p>
            <a:pPr>
              <a:buFont typeface="Wingdings" charset="2"/>
              <a:buChar char="§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9627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low-Mach Discretization Approaches: 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charset="2"/>
              <a:buChar char="§"/>
            </a:pPr>
            <a:r>
              <a:rPr lang="en-US" dirty="0"/>
              <a:t> Cell-centered Finite Volume (FV)</a:t>
            </a:r>
          </a:p>
          <a:p>
            <a:pPr>
              <a:buFont typeface="Wingdings" charset="2"/>
              <a:buChar char="§"/>
            </a:pPr>
            <a:r>
              <a:rPr lang="en-US" dirty="0"/>
              <a:t> Edge-based Vertex-Centered (EBVC)</a:t>
            </a:r>
          </a:p>
          <a:p>
            <a:pPr>
              <a:buFont typeface="Wingdings" charset="2"/>
              <a:buChar char="§"/>
            </a:pPr>
            <a:r>
              <a:rPr lang="en-US" dirty="0"/>
              <a:t> Finite Element Method (FEM)</a:t>
            </a:r>
          </a:p>
          <a:p>
            <a:pPr>
              <a:buFont typeface="Wingdings" charset="2"/>
              <a:buChar char="§"/>
            </a:pPr>
            <a:r>
              <a:rPr lang="en-US" dirty="0"/>
              <a:t> Control-Volume Finite Element Method (CVFEM)</a:t>
            </a:r>
          </a:p>
          <a:p>
            <a:pPr>
              <a:buFont typeface="Wingdings" charset="2"/>
              <a:buChar char="§"/>
            </a:pPr>
            <a:r>
              <a:rPr lang="en-US" dirty="0"/>
              <a:t> Staggered arrangement</a:t>
            </a:r>
          </a:p>
          <a:p>
            <a:pPr>
              <a:buFont typeface="Wingdings" charset="2"/>
              <a:buChar char="§"/>
            </a:pPr>
            <a:r>
              <a:rPr lang="en-US"/>
              <a:t> Conclusions</a:t>
            </a:r>
            <a:endParaRPr lang="en-US" dirty="0"/>
          </a:p>
          <a:p>
            <a:pPr>
              <a:buFont typeface="Wingdings" charset="2"/>
              <a:buChar char="§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0469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Fundamentals of Discretization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294766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Given a partial differential equation (PDE) and associated volumetric form: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Applying Gauss Divergence provides the standard finite volume form: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We can also multiple PDE by an arbitrary test function, w, and integrate over a volume,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912301" y="2055805"/>
                <a:ext cx="2552622" cy="6971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𝜌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𝐶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𝑝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f>
                        <m:fPr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charset="0"/>
                        </a:rPr>
                        <m:t>−</m:t>
                      </m:r>
                      <m:f>
                        <m:fPr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𝜆</m:t>
                      </m:r>
                      <m:f>
                        <m:fPr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301" y="2055805"/>
                <a:ext cx="2552622" cy="697179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3733110" y="3488397"/>
                <a:ext cx="3500702" cy="8188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𝜌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𝑝</m:t>
                              </m:r>
                            </m:sub>
                          </m:sSub>
                          <m:f>
                            <m:fPr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a:rPr lang="mr-IN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charset="0"/>
                            </a:rPr>
                            <m:t>𝑑𝑉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 −</m:t>
                          </m:r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latin typeface="Cambria Math" charset="0"/>
                                    </a:rPr>
                                    <m:t>𝑇</m:t>
                                  </m:r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b="0" i="1" smtClean="0">
                              <a:latin typeface="Cambria Math" charset="0"/>
                            </a:rPr>
                            <m:t>𝑑𝑆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=0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3110" y="3488397"/>
                <a:ext cx="3500702" cy="81881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3878460" y="1994987"/>
                <a:ext cx="3622915" cy="8188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𝜌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𝑝</m:t>
                              </m:r>
                            </m:sub>
                          </m:sSub>
                          <m:f>
                            <m:fPr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a:rPr lang="mr-IN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charset="0"/>
                            </a:rPr>
                            <m:t>𝑑𝑉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 −</m:t>
                          </m:r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latin typeface="Cambria Math" charset="0"/>
                                    </a:rPr>
                                    <m:t>𝑇</m:t>
                                  </m:r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nary>
                          <m:r>
                            <a:rPr lang="en-US" b="0" i="1" smtClean="0">
                              <a:latin typeface="Cambria Math" charset="0"/>
                            </a:rPr>
                            <m:t>𝑑𝑉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=0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8460" y="1994987"/>
                <a:ext cx="3622915" cy="81881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220040" y="5177363"/>
                <a:ext cx="4252831" cy="8188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  <m: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𝜌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𝑝</m:t>
                              </m:r>
                            </m:sub>
                          </m:sSub>
                          <m:f>
                            <m:fPr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a:rPr lang="mr-IN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charset="0"/>
                            </a:rPr>
                            <m:t>𝑑𝑉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 −</m:t>
                          </m:r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𝑤</m:t>
                              </m:r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latin typeface="Cambria Math" charset="0"/>
                                    </a:rPr>
                                    <m:t>𝑇</m:t>
                                  </m:r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b="0" i="1" smtClean="0">
                              <a:latin typeface="Cambria Math" charset="0"/>
                            </a:rPr>
                            <m:t>𝑑𝑆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=0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040" y="5177363"/>
                <a:ext cx="4252831" cy="818814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113908" y="3488397"/>
                <a:ext cx="2465097" cy="8188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f>
                            <m:fPr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den>
                          </m:f>
                          <m:r>
                            <a:rPr lang="en-US" b="0" i="1" smtClean="0">
                              <a:latin typeface="Cambria Math" charset="0"/>
                            </a:rPr>
                            <m:t>𝑑𝑉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=</m:t>
                          </m:r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b="0" i="1" smtClean="0">
                              <a:latin typeface="Cambria Math" charset="0"/>
                            </a:rPr>
                            <m:t>𝑑𝑆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3908" y="3488397"/>
                <a:ext cx="2465097" cy="818814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711810" y="5996177"/>
                <a:ext cx="5251502" cy="8188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  <m: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𝜌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𝑝</m:t>
                              </m:r>
                            </m:sub>
                          </m:sSub>
                          <m:f>
                            <m:fPr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a:rPr lang="mr-IN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charset="0"/>
                            </a:rPr>
                            <m:t>𝑑𝑉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+</m:t>
                          </m:r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𝑤</m:t>
                                  </m:r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latin typeface="Cambria Math" charset="0"/>
                                    </a:rPr>
                                    <m:t>𝑇</m:t>
                                  </m:r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nary>
                          <m:r>
                            <a:rPr lang="en-US" b="0" i="1" smtClean="0">
                              <a:latin typeface="Cambria Math" charset="0"/>
                            </a:rPr>
                            <m:t>𝑑</m:t>
                          </m:r>
                          <m:r>
                            <a:rPr lang="en-US" i="1">
                              <a:latin typeface="Cambria Math" charset="0"/>
                            </a:rPr>
                            <m:t>𝑉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−</m:t>
                          </m:r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𝑤</m:t>
                              </m:r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latin typeface="Cambria Math" charset="0"/>
                                    </a:rPr>
                                    <m:t>𝑇</m:t>
                                  </m:r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nary>
                          <m:r>
                            <a:rPr lang="en-US" i="1">
                              <a:latin typeface="Cambria Math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𝑆</m:t>
                          </m:r>
                          <m:r>
                            <a:rPr lang="en-US" i="1">
                              <a:latin typeface="Cambria Math" charset="0"/>
                            </a:rPr>
                            <m:t>=0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810" y="5996177"/>
                <a:ext cx="5251502" cy="818814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/>
          <p:cNvSpPr txBox="1"/>
          <p:nvPr/>
        </p:nvSpPr>
        <p:spPr>
          <a:xfrm>
            <a:off x="4491694" y="5271321"/>
            <a:ext cx="36680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+mj-lt"/>
              </a:rPr>
              <a:t>Next, </a:t>
            </a:r>
            <a:r>
              <a:rPr lang="en-US" dirty="0">
                <a:latin typeface="+mj-lt"/>
              </a:rPr>
              <a:t>integrate by parts and apply </a:t>
            </a:r>
          </a:p>
          <a:p>
            <a:r>
              <a:rPr lang="en-US" dirty="0">
                <a:latin typeface="+mj-lt"/>
              </a:rPr>
              <a:t>Gauss-Divergence:</a:t>
            </a:r>
          </a:p>
        </p:txBody>
      </p:sp>
    </p:spTree>
    <p:extLst>
      <p:ext uri="{BB962C8B-B14F-4D97-AF65-F5344CB8AC3E}">
        <p14:creationId xmlns:p14="http://schemas.microsoft.com/office/powerpoint/2010/main" val="1745381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 Placeholder 4"/>
          <p:cNvSpPr txBox="1">
            <a:spLocks/>
          </p:cNvSpPr>
          <p:nvPr/>
        </p:nvSpPr>
        <p:spPr>
          <a:xfrm>
            <a:off x="5143252" y="2429563"/>
            <a:ext cx="3688231" cy="442843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68576" indent="-68576" algn="l" defTabSz="685749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28801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6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42516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56231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69946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824939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4928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491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490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charset="0"/>
              <a:buChar char="•"/>
            </a:pPr>
            <a:r>
              <a:rPr lang="en-US" dirty="0"/>
              <a:t> Consider a simple heat conduction model PDE,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Integrate over a control volume and use Gauss-Divergence,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Iterate element cell-centers for volume contributions (time/source)</a:t>
            </a:r>
          </a:p>
          <a:p>
            <a:pPr>
              <a:buFont typeface="Arial" charset="0"/>
              <a:buChar char="•"/>
            </a:pPr>
            <a:r>
              <a:rPr lang="en-US" dirty="0"/>
              <a:t> Iterate element faces for surface flux contribution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Equal-Order Interpolation Cell-Centered (CC) Finite Volume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1"/>
            <a:ext cx="7543800" cy="1127754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All primitives are collocated at the cell-center of the element with equal-order interpolation</a:t>
            </a:r>
          </a:p>
          <a:p>
            <a:pPr>
              <a:buFont typeface="Arial" charset="0"/>
              <a:buChar char="•"/>
            </a:pPr>
            <a:r>
              <a:rPr lang="en-US" dirty="0"/>
              <a:t> Classic two-state, “L” and “R” approach provides spatially second-order accuracy</a:t>
            </a:r>
          </a:p>
        </p:txBody>
      </p:sp>
      <p:sp>
        <p:nvSpPr>
          <p:cNvPr id="6" name="Rectangle 5"/>
          <p:cNvSpPr/>
          <p:nvPr/>
        </p:nvSpPr>
        <p:spPr>
          <a:xfrm>
            <a:off x="2085972" y="4075405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2729524" y="465609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085972" y="5411374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2729524" y="6000989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555957" y="4075405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4199509" y="465609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085972" y="2730509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2729524" y="3311197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615987" y="4075405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1259539" y="465609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2738472" y="3428533"/>
            <a:ext cx="164984" cy="2670213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solidFill>
              <a:srgbClr val="00B050"/>
            </a:solidFill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 rot="5400000">
            <a:off x="2757486" y="3291675"/>
            <a:ext cx="188286" cy="2878639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solidFill>
              <a:srgbClr val="00B050"/>
            </a:solidFill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5237016" y="4298329"/>
                <a:ext cx="3500702" cy="8188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𝜌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𝑝</m:t>
                              </m:r>
                            </m:sub>
                          </m:sSub>
                          <m:f>
                            <m:fPr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a:rPr lang="mr-IN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charset="0"/>
                            </a:rPr>
                            <m:t>𝑑𝑉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 −</m:t>
                          </m:r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latin typeface="Cambria Math" charset="0"/>
                                    </a:rPr>
                                    <m:t>𝑇</m:t>
                                  </m:r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b="0" i="1" smtClean="0">
                              <a:latin typeface="Cambria Math" charset="0"/>
                            </a:rPr>
                            <m:t>𝑑𝑆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=0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7016" y="4298329"/>
                <a:ext cx="3500702" cy="818814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/>
              <p:cNvSpPr txBox="1"/>
              <p:nvPr/>
            </p:nvSpPr>
            <p:spPr>
              <a:xfrm>
                <a:off x="5530600" y="3004929"/>
                <a:ext cx="2552622" cy="6971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𝜌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𝐶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𝑝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f>
                        <m:fPr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charset="0"/>
                        </a:rPr>
                        <m:t>−</m:t>
                      </m:r>
                      <m:f>
                        <m:fPr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𝜆</m:t>
                      </m:r>
                      <m:f>
                        <m:fPr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1" name="TextBox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0600" y="3004929"/>
                <a:ext cx="2552622" cy="69717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TextBox 52"/>
          <p:cNvSpPr txBox="1"/>
          <p:nvPr/>
        </p:nvSpPr>
        <p:spPr>
          <a:xfrm>
            <a:off x="2815830" y="4328497"/>
            <a:ext cx="434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</a:t>
            </a:r>
            <a:r>
              <a:rPr lang="en-US" baseline="-25000" dirty="0"/>
              <a:t>L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4119353" y="4298008"/>
            <a:ext cx="434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</a:t>
            </a:r>
            <a:r>
              <a:rPr lang="en-US" baseline="-25000" dirty="0"/>
              <a:t>R</a:t>
            </a:r>
          </a:p>
        </p:txBody>
      </p:sp>
      <p:sp>
        <p:nvSpPr>
          <p:cNvPr id="55" name="Triangle 54"/>
          <p:cNvSpPr/>
          <p:nvPr/>
        </p:nvSpPr>
        <p:spPr>
          <a:xfrm>
            <a:off x="3517990" y="4693206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riangle 55"/>
          <p:cNvSpPr/>
          <p:nvPr/>
        </p:nvSpPr>
        <p:spPr>
          <a:xfrm>
            <a:off x="2051816" y="4685111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riangle 56"/>
          <p:cNvSpPr/>
          <p:nvPr/>
        </p:nvSpPr>
        <p:spPr>
          <a:xfrm>
            <a:off x="2754034" y="3989513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riangle 57"/>
          <p:cNvSpPr/>
          <p:nvPr/>
        </p:nvSpPr>
        <p:spPr>
          <a:xfrm>
            <a:off x="2771210" y="5351179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riangle 60"/>
          <p:cNvSpPr/>
          <p:nvPr/>
        </p:nvSpPr>
        <p:spPr>
          <a:xfrm>
            <a:off x="279734" y="3183672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/>
          <p:cNvSpPr/>
          <p:nvPr/>
        </p:nvSpPr>
        <p:spPr>
          <a:xfrm>
            <a:off x="557068" y="3044726"/>
            <a:ext cx="167706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Surface </a:t>
            </a:r>
          </a:p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quadrature point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/>
              <p:cNvSpPr txBox="1"/>
              <p:nvPr/>
            </p:nvSpPr>
            <p:spPr>
              <a:xfrm>
                <a:off x="6182366" y="4973804"/>
                <a:ext cx="2880404" cy="7278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charset="0"/>
                        </a:rPr>
                        <m:t>≈</m:t>
                      </m:r>
                      <m:f>
                        <m:fPr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𝑅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𝐿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)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mr-I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Δ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en-US" b="0" i="0" smtClean="0">
                          <a:latin typeface="Cambria Math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>
                          <a:latin typeface="Cambria Math" charset="0"/>
                          <a:ea typeface="Cambria Math" charset="0"/>
                          <a:cs typeface="Cambria Math" charset="0"/>
                        </a:rPr>
                        <m:t>O</m:t>
                      </m:r>
                      <m:r>
                        <a:rPr lang="en-US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∆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x</m:t>
                      </m:r>
                      <m:r>
                        <a:rPr lang="en-US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3" name="TextBox 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2366" y="4973804"/>
                <a:ext cx="2880404" cy="72782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Rectangle 63"/>
          <p:cNvSpPr/>
          <p:nvPr/>
        </p:nvSpPr>
        <p:spPr>
          <a:xfrm>
            <a:off x="5672024" y="5124256"/>
            <a:ext cx="6270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Garamond" charset="0"/>
                <a:ea typeface="Garamond" charset="0"/>
                <a:cs typeface="Garamond" charset="0"/>
              </a:rPr>
              <a:t>with:</a:t>
            </a:r>
            <a:endParaRPr lang="en-US" dirty="0">
              <a:latin typeface="Garamond" charset="0"/>
              <a:ea typeface="Garamond" charset="0"/>
              <a:cs typeface="Garamond" charset="0"/>
            </a:endParaRPr>
          </a:p>
        </p:txBody>
      </p:sp>
      <p:cxnSp>
        <p:nvCxnSpPr>
          <p:cNvPr id="65" name="Straight Connector 64"/>
          <p:cNvCxnSpPr/>
          <p:nvPr/>
        </p:nvCxnSpPr>
        <p:spPr>
          <a:xfrm flipH="1">
            <a:off x="3563710" y="5130835"/>
            <a:ext cx="302813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3224841" y="4934369"/>
            <a:ext cx="490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n</a:t>
            </a:r>
            <a:r>
              <a:rPr lang="en-US" baseline="-25000" dirty="0" err="1"/>
              <a:t>j</a:t>
            </a:r>
            <a:endParaRPr lang="en-US" baseline="-25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148710" y="6068089"/>
                <a:ext cx="2696764" cy="6475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𝑡</m:t>
                          </m:r>
                        </m:den>
                      </m:f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≈</m:t>
                      </m:r>
                      <m:f>
                        <m:fPr>
                          <m:ctrlPr>
                            <a:rPr lang="mr-IN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mr-IN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𝑇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+1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𝑇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𝑛</m:t>
                              </m:r>
                            </m:sup>
                          </m:sSup>
                        </m:num>
                        <m:den>
                          <m:r>
                            <m:rPr>
                              <m:sty m:val="p"/>
                            </m:rPr>
                            <a:rPr lang="el-GR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Δ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𝑡</m:t>
                          </m:r>
                        </m:den>
                      </m:f>
                      <m:r>
                        <a:rPr lang="en-US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O</m:t>
                      </m:r>
                      <m:r>
                        <a:rPr lang="en-US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∆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t</m:t>
                      </m:r>
                      <m:r>
                        <a:rPr lang="en-US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710" y="6068089"/>
                <a:ext cx="2696764" cy="64755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12912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Text Placeholder 4"/>
          <p:cNvSpPr txBox="1">
            <a:spLocks/>
          </p:cNvSpPr>
          <p:nvPr/>
        </p:nvSpPr>
        <p:spPr>
          <a:xfrm>
            <a:off x="6522154" y="3473807"/>
            <a:ext cx="2499915" cy="3449444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68576" indent="-68576" algn="l" defTabSz="685749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28801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6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42516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56231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69946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824939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4928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491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490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charset="0"/>
              <a:buChar char="•"/>
            </a:pPr>
            <a:r>
              <a:rPr lang="en-US" dirty="0"/>
              <a:t> Same grad-op as CC: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Iterate nodes for volume contributions</a:t>
            </a:r>
          </a:p>
          <a:p>
            <a:pPr>
              <a:buFont typeface="Arial" charset="0"/>
              <a:buChar char="•"/>
            </a:pPr>
            <a:r>
              <a:rPr lang="en-US" dirty="0"/>
              <a:t> Iterate edges for surface flux contribution</a:t>
            </a:r>
          </a:p>
        </p:txBody>
      </p:sp>
      <p:cxnSp>
        <p:nvCxnSpPr>
          <p:cNvPr id="62" name="Straight Connector 61"/>
          <p:cNvCxnSpPr>
            <a:stCxn id="50" idx="3"/>
            <a:endCxn id="19" idx="3"/>
          </p:cNvCxnSpPr>
          <p:nvPr/>
        </p:nvCxnSpPr>
        <p:spPr>
          <a:xfrm flipV="1">
            <a:off x="2136117" y="4824995"/>
            <a:ext cx="1446623" cy="12831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/>
          <p:cNvCxnSpPr/>
          <p:nvPr/>
        </p:nvCxnSpPr>
        <p:spPr>
          <a:xfrm flipH="1">
            <a:off x="4822373" y="4150052"/>
            <a:ext cx="4740" cy="684059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/>
          <p:cNvCxnSpPr/>
          <p:nvPr/>
        </p:nvCxnSpPr>
        <p:spPr>
          <a:xfrm flipH="1">
            <a:off x="4825270" y="4846424"/>
            <a:ext cx="4740" cy="684059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/>
          <p:cNvCxnSpPr/>
          <p:nvPr/>
        </p:nvCxnSpPr>
        <p:spPr>
          <a:xfrm flipV="1">
            <a:off x="4827113" y="5522672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/>
          <p:cNvCxnSpPr/>
          <p:nvPr/>
        </p:nvCxnSpPr>
        <p:spPr>
          <a:xfrm flipH="1">
            <a:off x="6235337" y="4149386"/>
            <a:ext cx="0" cy="684725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/>
          <p:cNvCxnSpPr/>
          <p:nvPr/>
        </p:nvCxnSpPr>
        <p:spPr>
          <a:xfrm flipV="1">
            <a:off x="5546014" y="4132777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/>
          <p:cNvCxnSpPr/>
          <p:nvPr/>
        </p:nvCxnSpPr>
        <p:spPr>
          <a:xfrm flipV="1">
            <a:off x="4849207" y="4131679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/>
          <p:cNvCxnSpPr/>
          <p:nvPr/>
        </p:nvCxnSpPr>
        <p:spPr>
          <a:xfrm flipH="1" flipV="1">
            <a:off x="4172875" y="4878935"/>
            <a:ext cx="2743200" cy="0"/>
          </a:xfrm>
          <a:prstGeom prst="line">
            <a:avLst/>
          </a:prstGeom>
          <a:ln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/>
          <p:cNvCxnSpPr/>
          <p:nvPr/>
        </p:nvCxnSpPr>
        <p:spPr>
          <a:xfrm>
            <a:off x="5550266" y="3647828"/>
            <a:ext cx="3268" cy="2433877"/>
          </a:xfrm>
          <a:prstGeom prst="line">
            <a:avLst/>
          </a:prstGeom>
          <a:ln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Equal Order Interpolation Edge-Based Vertex-Centered (EBVC) Finite Volume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All primitives are collocated at the vertices of the elements with equal-order interpolation</a:t>
            </a:r>
          </a:p>
          <a:p>
            <a:pPr>
              <a:buFont typeface="Arial" charset="0"/>
              <a:buChar char="•"/>
            </a:pPr>
            <a:r>
              <a:rPr lang="en-US" dirty="0"/>
              <a:t> A dual mesh is constructed to obtain flux and volume quadrature locations</a:t>
            </a:r>
          </a:p>
          <a:p>
            <a:pPr>
              <a:buFont typeface="Arial" charset="0"/>
              <a:buChar char="•"/>
            </a:pPr>
            <a:r>
              <a:rPr lang="en-US" dirty="0"/>
              <a:t> Classic two-state, “L” and “R” approach provides spatially second-order accuracy</a:t>
            </a:r>
          </a:p>
        </p:txBody>
      </p:sp>
      <p:sp>
        <p:nvSpPr>
          <p:cNvPr id="6" name="Rectangle 5"/>
          <p:cNvSpPr/>
          <p:nvPr/>
        </p:nvSpPr>
        <p:spPr>
          <a:xfrm>
            <a:off x="2177413" y="3375608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177413" y="4723152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707428" y="3375608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3555958" y="4668351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707427" y="4723152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615987" y="4668351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2109335" y="595153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3579320" y="595153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639349" y="595153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2085973" y="4668351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2085973" y="3334136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615988" y="3334136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3555958" y="3334136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0" name="Straight Connector 59"/>
          <p:cNvCxnSpPr>
            <a:stCxn id="14" idx="0"/>
          </p:cNvCxnSpPr>
          <p:nvPr/>
        </p:nvCxnSpPr>
        <p:spPr>
          <a:xfrm>
            <a:off x="1442421" y="3375608"/>
            <a:ext cx="2002" cy="631647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 flipV="1">
            <a:off x="720214" y="3999957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>
            <a:endCxn id="6" idx="2"/>
          </p:cNvCxnSpPr>
          <p:nvPr/>
        </p:nvCxnSpPr>
        <p:spPr>
          <a:xfrm>
            <a:off x="2859429" y="3370851"/>
            <a:ext cx="0" cy="1349653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 flipH="1">
            <a:off x="2731625" y="4709344"/>
            <a:ext cx="127803" cy="452965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 flipH="1">
            <a:off x="2203241" y="5150207"/>
            <a:ext cx="528383" cy="245784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2757452" y="5161782"/>
            <a:ext cx="172669" cy="222389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riangle 78"/>
          <p:cNvSpPr/>
          <p:nvPr/>
        </p:nvSpPr>
        <p:spPr>
          <a:xfrm>
            <a:off x="1764197" y="3963607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Triangle 79"/>
          <p:cNvSpPr/>
          <p:nvPr/>
        </p:nvSpPr>
        <p:spPr>
          <a:xfrm>
            <a:off x="2479957" y="3954237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riangle 80"/>
          <p:cNvSpPr/>
          <p:nvPr/>
        </p:nvSpPr>
        <p:spPr>
          <a:xfrm>
            <a:off x="1765544" y="5340706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riangle 81"/>
          <p:cNvSpPr/>
          <p:nvPr/>
        </p:nvSpPr>
        <p:spPr>
          <a:xfrm>
            <a:off x="1396121" y="4323214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Triangle 82"/>
          <p:cNvSpPr/>
          <p:nvPr/>
        </p:nvSpPr>
        <p:spPr>
          <a:xfrm>
            <a:off x="1398703" y="5068009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Triangle 83"/>
          <p:cNvSpPr/>
          <p:nvPr/>
        </p:nvSpPr>
        <p:spPr>
          <a:xfrm>
            <a:off x="2808179" y="4289984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Triangle 84"/>
          <p:cNvSpPr/>
          <p:nvPr/>
        </p:nvSpPr>
        <p:spPr>
          <a:xfrm>
            <a:off x="2734316" y="4871673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Triangle 85"/>
          <p:cNvSpPr/>
          <p:nvPr/>
        </p:nvSpPr>
        <p:spPr>
          <a:xfrm>
            <a:off x="2428665" y="5187534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9" name="Straight Connector 88"/>
          <p:cNvCxnSpPr/>
          <p:nvPr/>
        </p:nvCxnSpPr>
        <p:spPr>
          <a:xfrm flipV="1">
            <a:off x="1473298" y="4001507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 flipV="1">
            <a:off x="2170105" y="4002605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 flipV="1">
            <a:off x="2923189" y="4004155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 flipV="1">
            <a:off x="698120" y="5390950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 flipV="1">
            <a:off x="1451204" y="5392500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 flipH="1">
            <a:off x="1446464" y="4019880"/>
            <a:ext cx="4740" cy="684059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 flipH="1">
            <a:off x="1449361" y="4750977"/>
            <a:ext cx="4740" cy="684059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 flipH="1">
            <a:off x="1451762" y="5405915"/>
            <a:ext cx="0" cy="676656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riangle 98"/>
          <p:cNvSpPr/>
          <p:nvPr/>
        </p:nvSpPr>
        <p:spPr>
          <a:xfrm>
            <a:off x="3886546" y="2872303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4163880" y="2733357"/>
            <a:ext cx="44889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Surface quadrature point (area summed to edge)</a:t>
            </a:r>
          </a:p>
        </p:txBody>
      </p:sp>
      <p:sp>
        <p:nvSpPr>
          <p:cNvPr id="101" name="Diamond 100"/>
          <p:cNvSpPr/>
          <p:nvPr/>
        </p:nvSpPr>
        <p:spPr>
          <a:xfrm>
            <a:off x="3914845" y="3191879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4163880" y="3078101"/>
            <a:ext cx="48581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Volume quadrature point (sub-</a:t>
            </a:r>
            <a:r>
              <a:rPr lang="en-US" dirty="0" err="1">
                <a:latin typeface="Garamond" charset="0"/>
                <a:ea typeface="Garamond" charset="0"/>
                <a:cs typeface="Garamond" charset="0"/>
              </a:rPr>
              <a:t>vol</a:t>
            </a:r>
            <a:r>
              <a:rPr lang="en-US" dirty="0">
                <a:latin typeface="Garamond" charset="0"/>
                <a:ea typeface="Garamond" charset="0"/>
                <a:cs typeface="Garamond" charset="0"/>
              </a:rPr>
              <a:t> summed to node)</a:t>
            </a:r>
          </a:p>
        </p:txBody>
      </p:sp>
      <p:sp>
        <p:nvSpPr>
          <p:cNvPr id="103" name="Diamond 102"/>
          <p:cNvSpPr/>
          <p:nvPr/>
        </p:nvSpPr>
        <p:spPr>
          <a:xfrm>
            <a:off x="1763617" y="4305753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Diamond 103"/>
          <p:cNvSpPr/>
          <p:nvPr/>
        </p:nvSpPr>
        <p:spPr>
          <a:xfrm>
            <a:off x="2434237" y="4305753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Diamond 106"/>
          <p:cNvSpPr/>
          <p:nvPr/>
        </p:nvSpPr>
        <p:spPr>
          <a:xfrm>
            <a:off x="1788694" y="4990586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Diamond 107"/>
          <p:cNvSpPr/>
          <p:nvPr/>
        </p:nvSpPr>
        <p:spPr>
          <a:xfrm>
            <a:off x="2459314" y="4990586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/>
          <p:cNvSpPr/>
          <p:nvPr/>
        </p:nvSpPr>
        <p:spPr>
          <a:xfrm>
            <a:off x="6931867" y="479852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/>
          <p:cNvSpPr/>
          <p:nvPr/>
        </p:nvSpPr>
        <p:spPr>
          <a:xfrm>
            <a:off x="3991896" y="479852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/>
          <p:cNvSpPr/>
          <p:nvPr/>
        </p:nvSpPr>
        <p:spPr>
          <a:xfrm>
            <a:off x="5485244" y="6081705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17"/>
          <p:cNvSpPr/>
          <p:nvPr/>
        </p:nvSpPr>
        <p:spPr>
          <a:xfrm>
            <a:off x="5461882" y="479852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/>
          <p:cNvSpPr/>
          <p:nvPr/>
        </p:nvSpPr>
        <p:spPr>
          <a:xfrm>
            <a:off x="5461882" y="3464308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6" name="Straight Connector 125"/>
          <p:cNvCxnSpPr/>
          <p:nvPr/>
        </p:nvCxnSpPr>
        <p:spPr>
          <a:xfrm flipH="1">
            <a:off x="6107534" y="4839516"/>
            <a:ext cx="127803" cy="452965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/>
          <p:nvPr/>
        </p:nvCxnSpPr>
        <p:spPr>
          <a:xfrm flipH="1">
            <a:off x="5579150" y="5280379"/>
            <a:ext cx="528383" cy="245784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Diamond 144"/>
          <p:cNvSpPr/>
          <p:nvPr/>
        </p:nvSpPr>
        <p:spPr>
          <a:xfrm>
            <a:off x="7290754" y="3322051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Triangle 158"/>
          <p:cNvSpPr/>
          <p:nvPr/>
        </p:nvSpPr>
        <p:spPr>
          <a:xfrm>
            <a:off x="5519904" y="4089187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Triangle 159"/>
          <p:cNvSpPr/>
          <p:nvPr/>
        </p:nvSpPr>
        <p:spPr>
          <a:xfrm>
            <a:off x="6182138" y="4807477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Triangle 160"/>
          <p:cNvSpPr/>
          <p:nvPr/>
        </p:nvSpPr>
        <p:spPr>
          <a:xfrm>
            <a:off x="4781393" y="4819211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Triangle 161"/>
          <p:cNvSpPr/>
          <p:nvPr/>
        </p:nvSpPr>
        <p:spPr>
          <a:xfrm>
            <a:off x="5521905" y="5490753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Rectangle 162"/>
          <p:cNvSpPr/>
          <p:nvPr/>
        </p:nvSpPr>
        <p:spPr>
          <a:xfrm>
            <a:off x="5479778" y="3484104"/>
            <a:ext cx="164984" cy="2670213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solidFill>
              <a:srgbClr val="00B050"/>
            </a:solidFill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Rectangle 163"/>
          <p:cNvSpPr/>
          <p:nvPr/>
        </p:nvSpPr>
        <p:spPr>
          <a:xfrm rot="5400000">
            <a:off x="5517201" y="3441830"/>
            <a:ext cx="188286" cy="2878639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solidFill>
              <a:srgbClr val="00B050"/>
            </a:solidFill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TextBox 164"/>
          <p:cNvSpPr txBox="1"/>
          <p:nvPr/>
        </p:nvSpPr>
        <p:spPr>
          <a:xfrm>
            <a:off x="6235336" y="4493348"/>
            <a:ext cx="490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n</a:t>
            </a:r>
            <a:r>
              <a:rPr lang="en-US" baseline="-25000" dirty="0" err="1"/>
              <a:t>j</a:t>
            </a:r>
            <a:endParaRPr lang="en-US" baseline="-25000" dirty="0"/>
          </a:p>
        </p:txBody>
      </p:sp>
      <p:cxnSp>
        <p:nvCxnSpPr>
          <p:cNvPr id="166" name="Straight Connector 165"/>
          <p:cNvCxnSpPr/>
          <p:nvPr/>
        </p:nvCxnSpPr>
        <p:spPr>
          <a:xfrm flipH="1" flipV="1">
            <a:off x="6235337" y="4920432"/>
            <a:ext cx="431985" cy="8690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Rectangle 168"/>
          <p:cNvSpPr/>
          <p:nvPr/>
        </p:nvSpPr>
        <p:spPr>
          <a:xfrm>
            <a:off x="590769" y="6358759"/>
            <a:ext cx="22786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Dual-volume definition</a:t>
            </a:r>
          </a:p>
        </p:txBody>
      </p:sp>
      <p:sp>
        <p:nvSpPr>
          <p:cNvPr id="170" name="Rectangle 169"/>
          <p:cNvSpPr/>
          <p:nvPr/>
        </p:nvSpPr>
        <p:spPr>
          <a:xfrm>
            <a:off x="4232144" y="6358759"/>
            <a:ext cx="18600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Edge-based stencil</a:t>
            </a:r>
          </a:p>
        </p:txBody>
      </p:sp>
      <p:sp>
        <p:nvSpPr>
          <p:cNvPr id="175" name="TextBox 174"/>
          <p:cNvSpPr txBox="1"/>
          <p:nvPr/>
        </p:nvSpPr>
        <p:spPr>
          <a:xfrm>
            <a:off x="5559031" y="4478972"/>
            <a:ext cx="434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</a:t>
            </a:r>
            <a:r>
              <a:rPr lang="en-US" baseline="-25000" dirty="0"/>
              <a:t>L</a:t>
            </a:r>
          </a:p>
        </p:txBody>
      </p:sp>
      <p:sp>
        <p:nvSpPr>
          <p:cNvPr id="176" name="TextBox 175"/>
          <p:cNvSpPr txBox="1"/>
          <p:nvPr/>
        </p:nvSpPr>
        <p:spPr>
          <a:xfrm>
            <a:off x="6862554" y="4448483"/>
            <a:ext cx="434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</a:t>
            </a:r>
            <a:r>
              <a:rPr lang="en-US" baseline="-25000" dirty="0"/>
              <a:t>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/>
              <p:cNvSpPr txBox="1"/>
              <p:nvPr/>
            </p:nvSpPr>
            <p:spPr>
              <a:xfrm>
                <a:off x="6294530" y="3886926"/>
                <a:ext cx="2880404" cy="7278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charset="0"/>
                        </a:rPr>
                        <m:t>≈</m:t>
                      </m:r>
                      <m:f>
                        <m:fPr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𝑅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𝐿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)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mr-I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Δ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en-US" b="0" i="0" smtClean="0">
                          <a:latin typeface="Cambria Math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>
                          <a:latin typeface="Cambria Math" charset="0"/>
                          <a:ea typeface="Cambria Math" charset="0"/>
                          <a:cs typeface="Cambria Math" charset="0"/>
                        </a:rPr>
                        <m:t>O</m:t>
                      </m:r>
                      <m:r>
                        <a:rPr lang="en-US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∆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x</m:t>
                      </m:r>
                      <m:r>
                        <a:rPr lang="en-US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7" name="TextBox 8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4530" y="3886926"/>
                <a:ext cx="2880404" cy="72782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54151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Failings for Two-State Discretization Methods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416300"/>
          </a:xfrm>
        </p:spPr>
        <p:txBody>
          <a:bodyPr>
            <a:normAutofit fontScale="92500" lnSpcReduction="10000"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With two points, only a linear basis can be used.</a:t>
            </a:r>
          </a:p>
          <a:p>
            <a:pPr>
              <a:buFont typeface="Arial" charset="0"/>
              <a:buChar char="•"/>
            </a:pPr>
            <a:r>
              <a:rPr lang="en-US" dirty="0"/>
              <a:t> Therefore, unstructured CC and EBVC are limited to second-order spatial accuracy</a:t>
            </a:r>
          </a:p>
          <a:p>
            <a:pPr>
              <a:buFont typeface="Arial" charset="0"/>
              <a:buChar char="•"/>
            </a:pPr>
            <a:r>
              <a:rPr lang="en-US" dirty="0"/>
              <a:t> Non-orthogonality is problematic for gradient-operator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Above, </a:t>
            </a:r>
            <a:r>
              <a:rPr lang="en-US" dirty="0" err="1"/>
              <a:t>G</a:t>
            </a:r>
            <a:r>
              <a:rPr lang="en-US" baseline="-25000" dirty="0" err="1"/>
              <a:t>j</a:t>
            </a:r>
            <a:r>
              <a:rPr lang="en-US" dirty="0" err="1"/>
              <a:t>T</a:t>
            </a:r>
            <a:r>
              <a:rPr lang="en-US" dirty="0"/>
              <a:t> is a projected nodal gradient at the cell-center, or vertex center:</a:t>
            </a:r>
          </a:p>
          <a:p>
            <a:pPr>
              <a:buFont typeface="Arial" charset="0"/>
              <a:buChar char="•"/>
            </a:pPr>
            <a:r>
              <a:rPr lang="en-US" dirty="0"/>
              <a:t> Non-orthogonality is simply defined as the </a:t>
            </a:r>
            <a:r>
              <a:rPr lang="en-US" dirty="0" err="1"/>
              <a:t>mis</a:t>
            </a:r>
            <a:r>
              <a:rPr lang="en-US" dirty="0"/>
              <a:t>-alignment of the distance vector between the two ”L” and “R” states and the surface normal</a:t>
            </a:r>
          </a:p>
          <a:p>
            <a:pPr>
              <a:buFont typeface="Arial" charset="0"/>
              <a:buChar char="•"/>
            </a:pPr>
            <a:r>
              <a:rPr lang="en-US" dirty="0"/>
              <a:t> Both edge- and cell centered-based schemes show degraded accuracy on typical production meshes</a:t>
            </a:r>
          </a:p>
          <a:p>
            <a:pPr>
              <a:buFont typeface="Arial" charset="0"/>
              <a:buChar char="•"/>
            </a:pPr>
            <a:r>
              <a:rPr lang="en-US" dirty="0"/>
              <a:t> Several non-orthogonality approaches are available, for the best source, see </a:t>
            </a:r>
            <a:r>
              <a:rPr lang="en-US" dirty="0" err="1"/>
              <a:t>Jasak</a:t>
            </a:r>
            <a:r>
              <a:rPr lang="en-US" dirty="0"/>
              <a:t> </a:t>
            </a:r>
          </a:p>
          <a:p>
            <a:pPr lvl="1">
              <a:buFont typeface="Arial" charset="0"/>
              <a:buChar char="•"/>
            </a:pPr>
            <a:r>
              <a:rPr lang="en-US" dirty="0" err="1"/>
              <a:t>Jasak</a:t>
            </a:r>
            <a:r>
              <a:rPr lang="en-US" dirty="0"/>
              <a:t>, “Error analysis and error estimation for the finite volume method with applications to fluid flow”, Imperial College Dissertation, 1996</a:t>
            </a:r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499041" y="2870522"/>
            <a:ext cx="1623774" cy="6829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799983" y="4020664"/>
            <a:ext cx="1666754" cy="5166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2122815" y="2870522"/>
            <a:ext cx="343922" cy="115014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487466" y="3553428"/>
            <a:ext cx="328674" cy="9838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2466737" y="4027990"/>
            <a:ext cx="1306675" cy="58521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2134390" y="2870522"/>
            <a:ext cx="1639022" cy="17500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/>
          <p:cNvSpPr/>
          <p:nvPr/>
        </p:nvSpPr>
        <p:spPr>
          <a:xfrm>
            <a:off x="1402214" y="3629358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2609355" y="3725897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2961159" y="3363985"/>
            <a:ext cx="490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n</a:t>
            </a:r>
            <a:r>
              <a:rPr lang="en-US" baseline="-25000" dirty="0" err="1"/>
              <a:t>j</a:t>
            </a:r>
            <a:endParaRPr lang="en-US" baseline="-25000" dirty="0"/>
          </a:p>
        </p:txBody>
      </p:sp>
      <p:cxnSp>
        <p:nvCxnSpPr>
          <p:cNvPr id="25" name="Straight Connector 24"/>
          <p:cNvCxnSpPr/>
          <p:nvPr/>
        </p:nvCxnSpPr>
        <p:spPr>
          <a:xfrm flipH="1">
            <a:off x="2374527" y="3630457"/>
            <a:ext cx="609305" cy="131061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1748212" y="3371317"/>
            <a:ext cx="709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symbol" charset="2"/>
              </a:rPr>
              <a:t>D</a:t>
            </a:r>
            <a:r>
              <a:rPr lang="en-US"/>
              <a:t>x</a:t>
            </a:r>
            <a:r>
              <a:rPr lang="en-US" baseline="-25000"/>
              <a:t>j</a:t>
            </a:r>
            <a:endParaRPr lang="en-US" baseline="-25000" dirty="0"/>
          </a:p>
        </p:txBody>
      </p:sp>
      <p:cxnSp>
        <p:nvCxnSpPr>
          <p:cNvPr id="28" name="Straight Connector 27"/>
          <p:cNvCxnSpPr/>
          <p:nvPr/>
        </p:nvCxnSpPr>
        <p:spPr>
          <a:xfrm flipH="1" flipV="1">
            <a:off x="1493572" y="3739754"/>
            <a:ext cx="1252363" cy="54753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3457222" y="2808648"/>
                <a:ext cx="4439228" cy="6988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𝐺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𝑇</m:t>
                      </m:r>
                      <m:r>
                        <a:rPr lang="en-US" b="0" i="1" smtClean="0">
                          <a:latin typeface="Cambria Math" charset="0"/>
                        </a:rPr>
                        <m:t>+ </m:t>
                      </m:r>
                      <m:d>
                        <m:dPr>
                          <m:begChr m:val="["/>
                          <m:endChr m:val="]"/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mr-I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𝑅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𝐿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charset="0"/>
                            </a:rPr>
                            <m:t> 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  <m: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∆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f>
                        <m:fPr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𝑙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∆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𝑙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7222" y="2808648"/>
                <a:ext cx="4439228" cy="698846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7436608" y="4707073"/>
                <a:ext cx="1446357" cy="7716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𝐺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𝑗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𝑇</m:t>
                      </m:r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mr-IN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𝑇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mr-IN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𝑑𝑉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6608" y="4707073"/>
                <a:ext cx="1446357" cy="77168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Triangle 32"/>
          <p:cNvSpPr/>
          <p:nvPr/>
        </p:nvSpPr>
        <p:spPr>
          <a:xfrm>
            <a:off x="2274486" y="3435688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6694645" y="3667680"/>
                <a:ext cx="1239955" cy="3916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𝐴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𝑛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𝑑𝑆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4645" y="3667680"/>
                <a:ext cx="1239955" cy="391646"/>
              </a:xfrm>
              <a:prstGeom prst="rect">
                <a:avLst/>
              </a:prstGeom>
              <a:blipFill rotWithShape="0">
                <a:blip r:embed="rId4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Rectangle 34"/>
          <p:cNvSpPr/>
          <p:nvPr/>
        </p:nvSpPr>
        <p:spPr>
          <a:xfrm>
            <a:off x="4013549" y="3678837"/>
            <a:ext cx="27052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With area vector defined by:</a:t>
            </a:r>
          </a:p>
        </p:txBody>
      </p:sp>
    </p:spTree>
    <p:extLst>
      <p:ext uri="{BB962C8B-B14F-4D97-AF65-F5344CB8AC3E}">
        <p14:creationId xmlns:p14="http://schemas.microsoft.com/office/powerpoint/2010/main" val="1375867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/>
              <p:cNvSpPr txBox="1"/>
              <p:nvPr/>
            </p:nvSpPr>
            <p:spPr>
              <a:xfrm>
                <a:off x="330389" y="2342307"/>
                <a:ext cx="2315570" cy="8485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𝑇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≈</m:t>
                      </m:r>
                      <m:nary>
                        <m:naryPr>
                          <m:chr m:val="∑"/>
                          <m:ctrlPr>
                            <a:rPr lang="is-I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𝑛𝑝𝑒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389" y="2342307"/>
                <a:ext cx="2315570" cy="848566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416300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Consider an alternative approach in which a finite element method (FEM) is employed</a:t>
            </a:r>
          </a:p>
          <a:p>
            <a:pPr>
              <a:buFont typeface="Arial" charset="0"/>
              <a:buChar char="•"/>
            </a:pPr>
            <a:r>
              <a:rPr lang="en-US" dirty="0"/>
              <a:t> Define an underlying nodal basis with the element: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Gaussian Quadrature is used</a:t>
            </a:r>
          </a:p>
          <a:p>
            <a:pPr>
              <a:buFont typeface="Arial" charset="0"/>
              <a:buChar char="•"/>
            </a:pPr>
            <a:r>
              <a:rPr lang="en-US" dirty="0"/>
              <a:t> On a -1:1 range, +/- </a:t>
            </a:r>
            <a:r>
              <a:rPr lang="en-US" dirty="0" err="1"/>
              <a:t>sqrt</a:t>
            </a:r>
            <a:r>
              <a:rPr lang="en-US" dirty="0"/>
              <a:t>(3)/3</a:t>
            </a:r>
          </a:p>
        </p:txBody>
      </p:sp>
      <p:sp>
        <p:nvSpPr>
          <p:cNvPr id="61" name="Text Placeholder 4"/>
          <p:cNvSpPr txBox="1">
            <a:spLocks/>
          </p:cNvSpPr>
          <p:nvPr/>
        </p:nvSpPr>
        <p:spPr>
          <a:xfrm>
            <a:off x="5312779" y="2012417"/>
            <a:ext cx="3576578" cy="4897671"/>
          </a:xfrm>
          <a:prstGeom prst="rect">
            <a:avLst/>
          </a:prstGeom>
        </p:spPr>
        <p:txBody>
          <a:bodyPr vert="horz" lIns="0" tIns="45720" rIns="0" bIns="45720" rtlCol="0">
            <a:normAutofit lnSpcReduction="10000"/>
          </a:bodyPr>
          <a:lstStyle>
            <a:lvl1pPr marL="68576" indent="-68576" algn="l" defTabSz="685749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28801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6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42516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56231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69946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824939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4928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491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490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charset="0"/>
              <a:buChar char="•"/>
            </a:pPr>
            <a:r>
              <a:rPr lang="en-US" dirty="0"/>
              <a:t> Consider a simple heat conduction model PDE,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Integrate using a test function,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Integration-by-parts (with G-D) provides: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Iterate element quadrature points</a:t>
            </a:r>
          </a:p>
          <a:p>
            <a:pPr>
              <a:buFont typeface="Arial" charset="0"/>
              <a:buChar char="•"/>
            </a:pPr>
            <a:r>
              <a:rPr lang="en-US" dirty="0"/>
              <a:t> Note that N can be arbitrary in order (shown here for a linear)</a:t>
            </a:r>
          </a:p>
        </p:txBody>
      </p:sp>
      <p:cxnSp>
        <p:nvCxnSpPr>
          <p:cNvPr id="19" name="Straight Connector 18"/>
          <p:cNvCxnSpPr/>
          <p:nvPr/>
        </p:nvCxnSpPr>
        <p:spPr>
          <a:xfrm flipV="1">
            <a:off x="2136117" y="4709245"/>
            <a:ext cx="1446623" cy="12831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Finite Element Method (FEM)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177413" y="3259858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177413" y="4607402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07428" y="3259858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3555958" y="4552601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07427" y="4607402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615987" y="4552601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2109335" y="583578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3579320" y="583578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639349" y="583578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2085973" y="4552601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2085973" y="3218386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615988" y="3218386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3555958" y="3218386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Diamond 44"/>
          <p:cNvSpPr/>
          <p:nvPr/>
        </p:nvSpPr>
        <p:spPr>
          <a:xfrm>
            <a:off x="918665" y="4861334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Diamond 45"/>
          <p:cNvSpPr/>
          <p:nvPr/>
        </p:nvSpPr>
        <p:spPr>
          <a:xfrm>
            <a:off x="1929875" y="4861334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Diamond 46"/>
          <p:cNvSpPr/>
          <p:nvPr/>
        </p:nvSpPr>
        <p:spPr>
          <a:xfrm>
            <a:off x="943740" y="5673492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Diamond 47"/>
          <p:cNvSpPr/>
          <p:nvPr/>
        </p:nvSpPr>
        <p:spPr>
          <a:xfrm>
            <a:off x="1954950" y="5673492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Diamond 48"/>
          <p:cNvSpPr/>
          <p:nvPr/>
        </p:nvSpPr>
        <p:spPr>
          <a:xfrm>
            <a:off x="909015" y="3474298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Diamond 49"/>
          <p:cNvSpPr/>
          <p:nvPr/>
        </p:nvSpPr>
        <p:spPr>
          <a:xfrm>
            <a:off x="1920225" y="3474298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Diamond 50"/>
          <p:cNvSpPr/>
          <p:nvPr/>
        </p:nvSpPr>
        <p:spPr>
          <a:xfrm>
            <a:off x="934090" y="4286456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Diamond 51"/>
          <p:cNvSpPr/>
          <p:nvPr/>
        </p:nvSpPr>
        <p:spPr>
          <a:xfrm>
            <a:off x="1945300" y="4286456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Diamond 52"/>
          <p:cNvSpPr/>
          <p:nvPr/>
        </p:nvSpPr>
        <p:spPr>
          <a:xfrm>
            <a:off x="2413729" y="3474301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Diamond 53"/>
          <p:cNvSpPr/>
          <p:nvPr/>
        </p:nvSpPr>
        <p:spPr>
          <a:xfrm>
            <a:off x="3424939" y="3474301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Diamond 54"/>
          <p:cNvSpPr/>
          <p:nvPr/>
        </p:nvSpPr>
        <p:spPr>
          <a:xfrm>
            <a:off x="2438804" y="4286459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Diamond 55"/>
          <p:cNvSpPr/>
          <p:nvPr/>
        </p:nvSpPr>
        <p:spPr>
          <a:xfrm>
            <a:off x="3450014" y="4286459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Diamond 56"/>
          <p:cNvSpPr/>
          <p:nvPr/>
        </p:nvSpPr>
        <p:spPr>
          <a:xfrm>
            <a:off x="2660652" y="5040743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Diamond 57"/>
          <p:cNvSpPr/>
          <p:nvPr/>
        </p:nvSpPr>
        <p:spPr>
          <a:xfrm>
            <a:off x="3186909" y="5455475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/>
              <p:cNvSpPr txBox="1"/>
              <p:nvPr/>
            </p:nvSpPr>
            <p:spPr>
              <a:xfrm>
                <a:off x="5025542" y="3688781"/>
                <a:ext cx="4033220" cy="8188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  <m: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𝜌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𝑝</m:t>
                              </m:r>
                            </m:sub>
                          </m:sSub>
                          <m:f>
                            <m:fPr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a:rPr lang="mr-IN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charset="0"/>
                            </a:rPr>
                            <m:t>𝑑𝑉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 −</m:t>
                          </m:r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𝑤</m:t>
                              </m:r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latin typeface="Cambria Math" charset="0"/>
                                    </a:rPr>
                                    <m:t>𝑇</m:t>
                                  </m:r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nary>
                          <m:r>
                            <a:rPr lang="en-US" b="0" i="1" smtClean="0">
                              <a:latin typeface="Cambria Math" charset="0"/>
                            </a:rPr>
                            <m:t>𝑑𝑉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=0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9" name="TextBox 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5542" y="3688781"/>
                <a:ext cx="4033220" cy="81881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/>
              <p:cNvSpPr txBox="1"/>
              <p:nvPr/>
            </p:nvSpPr>
            <p:spPr>
              <a:xfrm>
                <a:off x="5903073" y="2601208"/>
                <a:ext cx="2552622" cy="6971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𝜌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𝐶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𝑝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f>
                        <m:fPr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charset="0"/>
                        </a:rPr>
                        <m:t>−</m:t>
                      </m:r>
                      <m:f>
                        <m:fPr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𝜆</m:t>
                      </m:r>
                      <m:f>
                        <m:fPr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0" name="TextBox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3073" y="2601208"/>
                <a:ext cx="2552622" cy="697179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/>
              <p:cNvSpPr txBox="1"/>
              <p:nvPr/>
            </p:nvSpPr>
            <p:spPr>
              <a:xfrm>
                <a:off x="3738838" y="4932713"/>
                <a:ext cx="5477846" cy="8188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  <m: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𝜌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𝑝</m:t>
                              </m:r>
                            </m:sub>
                          </m:sSub>
                          <m:f>
                            <m:fPr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a:rPr lang="mr-IN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charset="0"/>
                            </a:rPr>
                            <m:t>𝑑𝑉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+</m:t>
                          </m:r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𝑤</m:t>
                                  </m:r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latin typeface="Cambria Math" charset="0"/>
                                    </a:rPr>
                                    <m:t>𝑇</m:t>
                                  </m:r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nary>
                          <m:r>
                            <a:rPr lang="en-US" b="0" i="1" smtClean="0">
                              <a:latin typeface="Cambria Math" charset="0"/>
                            </a:rPr>
                            <m:t>𝑑𝑉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−</m:t>
                          </m:r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𝑤</m:t>
                              </m:r>
                            </m:e>
                          </m:nary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𝜆</m:t>
                          </m:r>
                          <m:f>
                            <m:fPr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den>
                          </m:f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charset="0"/>
                            </a:rPr>
                            <m:t>𝑑𝑆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=0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2" name="TextBox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8838" y="4932713"/>
                <a:ext cx="5477846" cy="818814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/>
              <p:nvPr/>
            </p:nvSpPr>
            <p:spPr>
              <a:xfrm>
                <a:off x="2864369" y="2342307"/>
                <a:ext cx="2616357" cy="8485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≈</m:t>
                      </m:r>
                      <m:nary>
                        <m:naryPr>
                          <m:chr m:val="∑"/>
                          <m:ctrlPr>
                            <a:rPr lang="is-I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𝑛𝑝𝑒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4369" y="2342307"/>
                <a:ext cx="2616357" cy="848566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6230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2" name="Straight Connector 61"/>
          <p:cNvCxnSpPr>
            <a:stCxn id="50" idx="3"/>
            <a:endCxn id="19" idx="3"/>
          </p:cNvCxnSpPr>
          <p:nvPr/>
        </p:nvCxnSpPr>
        <p:spPr>
          <a:xfrm flipV="1">
            <a:off x="2136117" y="4824995"/>
            <a:ext cx="1446623" cy="12831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Hybrid Control-Volume Finite Element Method (CVFEM)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A combination between the edge-based vertex-centered and FEM is the method known as Control Volume Finite Element ()</a:t>
            </a:r>
          </a:p>
          <a:p>
            <a:pPr>
              <a:buFont typeface="Arial" charset="0"/>
              <a:buChar char="•"/>
            </a:pPr>
            <a:r>
              <a:rPr lang="en-US" dirty="0"/>
              <a:t> A dual mesh is constructed to obtain flux and volume quadrature locations</a:t>
            </a:r>
          </a:p>
          <a:p>
            <a:pPr>
              <a:buFont typeface="Arial" charset="0"/>
              <a:buChar char="•"/>
            </a:pPr>
            <a:r>
              <a:rPr lang="en-US" dirty="0"/>
              <a:t> As with FEM, a basis is defined:</a:t>
            </a:r>
          </a:p>
        </p:txBody>
      </p:sp>
      <p:sp>
        <p:nvSpPr>
          <p:cNvPr id="6" name="Rectangle 5"/>
          <p:cNvSpPr/>
          <p:nvPr/>
        </p:nvSpPr>
        <p:spPr>
          <a:xfrm>
            <a:off x="2177413" y="3375608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177413" y="4723152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707428" y="3375608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3555958" y="4668351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707427" y="4723152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615987" y="4668351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2109335" y="595153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3579320" y="595153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639349" y="595153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2085973" y="4668351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2085973" y="3334136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615988" y="3334136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3555958" y="3334136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0" name="Straight Connector 59"/>
          <p:cNvCxnSpPr>
            <a:stCxn id="14" idx="0"/>
          </p:cNvCxnSpPr>
          <p:nvPr/>
        </p:nvCxnSpPr>
        <p:spPr>
          <a:xfrm>
            <a:off x="1442421" y="3375608"/>
            <a:ext cx="2002" cy="631647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 flipV="1">
            <a:off x="720214" y="3999957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>
            <a:endCxn id="6" idx="2"/>
          </p:cNvCxnSpPr>
          <p:nvPr/>
        </p:nvCxnSpPr>
        <p:spPr>
          <a:xfrm>
            <a:off x="2859429" y="3370851"/>
            <a:ext cx="0" cy="1349653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 flipH="1">
            <a:off x="2731625" y="4709344"/>
            <a:ext cx="127803" cy="452965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 flipH="1">
            <a:off x="2203241" y="5150207"/>
            <a:ext cx="528383" cy="245784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2757452" y="5161782"/>
            <a:ext cx="172669" cy="222389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riangle 78"/>
          <p:cNvSpPr/>
          <p:nvPr/>
        </p:nvSpPr>
        <p:spPr>
          <a:xfrm>
            <a:off x="1764197" y="3963607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Triangle 79"/>
          <p:cNvSpPr/>
          <p:nvPr/>
        </p:nvSpPr>
        <p:spPr>
          <a:xfrm>
            <a:off x="2479957" y="3954237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riangle 80"/>
          <p:cNvSpPr/>
          <p:nvPr/>
        </p:nvSpPr>
        <p:spPr>
          <a:xfrm>
            <a:off x="1765544" y="5340706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riangle 81"/>
          <p:cNvSpPr/>
          <p:nvPr/>
        </p:nvSpPr>
        <p:spPr>
          <a:xfrm>
            <a:off x="1396121" y="4323214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Triangle 82"/>
          <p:cNvSpPr/>
          <p:nvPr/>
        </p:nvSpPr>
        <p:spPr>
          <a:xfrm>
            <a:off x="1398703" y="5068009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Triangle 83"/>
          <p:cNvSpPr/>
          <p:nvPr/>
        </p:nvSpPr>
        <p:spPr>
          <a:xfrm>
            <a:off x="2808179" y="4289984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Triangle 84"/>
          <p:cNvSpPr/>
          <p:nvPr/>
        </p:nvSpPr>
        <p:spPr>
          <a:xfrm>
            <a:off x="2734316" y="4871673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Triangle 85"/>
          <p:cNvSpPr/>
          <p:nvPr/>
        </p:nvSpPr>
        <p:spPr>
          <a:xfrm>
            <a:off x="2428665" y="5187534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9" name="Straight Connector 88"/>
          <p:cNvCxnSpPr/>
          <p:nvPr/>
        </p:nvCxnSpPr>
        <p:spPr>
          <a:xfrm flipV="1">
            <a:off x="1473298" y="4001507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 flipV="1">
            <a:off x="2170105" y="4002605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 flipV="1">
            <a:off x="2923189" y="4004155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 flipV="1">
            <a:off x="698120" y="5390950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 flipV="1">
            <a:off x="1451204" y="5392500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 flipH="1">
            <a:off x="1446464" y="4019880"/>
            <a:ext cx="4740" cy="684059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 flipH="1">
            <a:off x="1449361" y="4750977"/>
            <a:ext cx="4740" cy="684059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 flipH="1">
            <a:off x="1451762" y="5405915"/>
            <a:ext cx="0" cy="676656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Diamond 102"/>
          <p:cNvSpPr/>
          <p:nvPr/>
        </p:nvSpPr>
        <p:spPr>
          <a:xfrm>
            <a:off x="1763617" y="4305753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Diamond 103"/>
          <p:cNvSpPr/>
          <p:nvPr/>
        </p:nvSpPr>
        <p:spPr>
          <a:xfrm>
            <a:off x="2434237" y="4305753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Diamond 106"/>
          <p:cNvSpPr/>
          <p:nvPr/>
        </p:nvSpPr>
        <p:spPr>
          <a:xfrm>
            <a:off x="1788694" y="4990586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Diamond 107"/>
          <p:cNvSpPr/>
          <p:nvPr/>
        </p:nvSpPr>
        <p:spPr>
          <a:xfrm>
            <a:off x="2459314" y="4990586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Rectangle 168"/>
          <p:cNvSpPr/>
          <p:nvPr/>
        </p:nvSpPr>
        <p:spPr>
          <a:xfrm>
            <a:off x="590769" y="6358759"/>
            <a:ext cx="22786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Dual-volume definition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/>
              <p:cNvSpPr txBox="1"/>
              <p:nvPr/>
            </p:nvSpPr>
            <p:spPr>
              <a:xfrm>
                <a:off x="3762200" y="2489294"/>
                <a:ext cx="2315570" cy="8485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𝑇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≈</m:t>
                      </m:r>
                      <m:nary>
                        <m:naryPr>
                          <m:chr m:val="∑"/>
                          <m:ctrlPr>
                            <a:rPr lang="is-I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𝑛𝑝𝑒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7" name="TextBox 8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2200" y="2489294"/>
                <a:ext cx="2315570" cy="848566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/>
              <p:cNvSpPr txBox="1"/>
              <p:nvPr/>
            </p:nvSpPr>
            <p:spPr>
              <a:xfrm>
                <a:off x="6296180" y="2489294"/>
                <a:ext cx="2616357" cy="8485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≈</m:t>
                      </m:r>
                      <m:nary>
                        <m:naryPr>
                          <m:chr m:val="∑"/>
                          <m:ctrlPr>
                            <a:rPr lang="is-I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𝑛𝑝𝑒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8" name="TextBox 8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6180" y="2489294"/>
                <a:ext cx="2616357" cy="84856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/>
              <p:cNvSpPr txBox="1"/>
              <p:nvPr/>
            </p:nvSpPr>
            <p:spPr>
              <a:xfrm>
                <a:off x="3727475" y="3868355"/>
                <a:ext cx="5477846" cy="8188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  <m: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𝜌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𝑝</m:t>
                              </m:r>
                            </m:sub>
                          </m:sSub>
                          <m:f>
                            <m:fPr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a:rPr lang="mr-IN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charset="0"/>
                            </a:rPr>
                            <m:t>𝑑𝑉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+</m:t>
                          </m:r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𝑤</m:t>
                                  </m:r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latin typeface="Cambria Math" charset="0"/>
                                    </a:rPr>
                                    <m:t>𝑇</m:t>
                                  </m:r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nary>
                          <m:r>
                            <a:rPr lang="en-US" b="0" i="1" smtClean="0">
                              <a:latin typeface="Cambria Math" charset="0"/>
                            </a:rPr>
                            <m:t>𝑑𝑉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−</m:t>
                          </m:r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𝑤</m:t>
                              </m:r>
                            </m:e>
                          </m:nary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𝜆</m:t>
                          </m:r>
                          <m:f>
                            <m:fPr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den>
                          </m:f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charset="0"/>
                            </a:rPr>
                            <m:t>𝑑𝑆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=0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4" name="TextBox 9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7475" y="3868355"/>
                <a:ext cx="5477846" cy="81881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6" name="Text Placeholder 4"/>
          <p:cNvSpPr txBox="1">
            <a:spLocks/>
          </p:cNvSpPr>
          <p:nvPr/>
        </p:nvSpPr>
        <p:spPr>
          <a:xfrm>
            <a:off x="4254058" y="3458735"/>
            <a:ext cx="4647663" cy="489767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68576" indent="-68576" algn="l" defTabSz="685749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28801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6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42516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56231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69946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824939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4928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491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490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charset="0"/>
              <a:buChar char="•"/>
            </a:pPr>
            <a:r>
              <a:rPr lang="en-US" dirty="0"/>
              <a:t> Integration-by-parts over test function w: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However, define a test function, w, as a piece-wise constant function (</a:t>
            </a:r>
            <a:r>
              <a:rPr lang="en-US" dirty="0" err="1"/>
              <a:t>Heavyside</a:t>
            </a:r>
            <a:r>
              <a:rPr lang="en-US" dirty="0"/>
              <a:t>) to be 1 inside the dual volume and 0 outside. Gradient is a Dirac-delta function: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Leading to: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/>
              <p:cNvSpPr txBox="1"/>
              <p:nvPr/>
            </p:nvSpPr>
            <p:spPr>
              <a:xfrm>
                <a:off x="5734010" y="5384171"/>
                <a:ext cx="2460994" cy="6971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𝑤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𝛿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𝑥𝐼𝑃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5" name="TextBox 10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4010" y="5384171"/>
                <a:ext cx="2460994" cy="697179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/>
              <p:cNvSpPr txBox="1"/>
              <p:nvPr/>
            </p:nvSpPr>
            <p:spPr>
              <a:xfrm>
                <a:off x="5401019" y="5990657"/>
                <a:ext cx="3500702" cy="8188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𝜌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𝑝</m:t>
                              </m:r>
                            </m:sub>
                          </m:sSub>
                          <m:f>
                            <m:fPr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a:rPr lang="mr-IN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charset="0"/>
                            </a:rPr>
                            <m:t>𝑑𝑉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 −</m:t>
                          </m:r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latin typeface="Cambria Math" charset="0"/>
                                    </a:rPr>
                                    <m:t>𝑇</m:t>
                                  </m:r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b="0" i="1" smtClean="0">
                              <a:latin typeface="Cambria Math" charset="0"/>
                            </a:rPr>
                            <m:t>𝑑𝑆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=0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6" name="TextBox 10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1019" y="5990657"/>
                <a:ext cx="3500702" cy="818814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3298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Control-Volume Finite Element Method Attributes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The CVFEM method, therefore, is a finite volume scheme that is locally conservative, i.e., momentum leaving one dual volume face enters the adjacent dual volume</a:t>
            </a:r>
          </a:p>
          <a:p>
            <a:pPr>
              <a:buFont typeface="Arial" charset="0"/>
              <a:buChar char="•"/>
            </a:pPr>
            <a:r>
              <a:rPr lang="en-US" dirty="0"/>
              <a:t> However, the gradient operator, like its FEM counterpart is absent of any error due to non-orthogonality</a:t>
            </a:r>
          </a:p>
          <a:p>
            <a:pPr>
              <a:buFont typeface="Arial" charset="0"/>
              <a:buChar char="•"/>
            </a:pPr>
            <a:r>
              <a:rPr lang="en-US" dirty="0"/>
              <a:t> Since the test-function, w, is different from the underlying basis representation, this method can be considered a </a:t>
            </a:r>
            <a:r>
              <a:rPr lang="en-US" dirty="0" err="1"/>
              <a:t>Petrov-Galerkin</a:t>
            </a:r>
            <a:r>
              <a:rPr lang="en-US" dirty="0"/>
              <a:t> method</a:t>
            </a:r>
          </a:p>
          <a:p>
            <a:pPr>
              <a:buFont typeface="Arial" charset="0"/>
              <a:buChar char="•"/>
            </a:pPr>
            <a:r>
              <a:rPr lang="en-US" dirty="0"/>
              <a:t> The method can also be promoted in polynomial space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987" y="4085864"/>
            <a:ext cx="2484516" cy="233409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2374" y="3881312"/>
            <a:ext cx="1834896" cy="27432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94075" y="6488668"/>
            <a:ext cx="2406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Spectral convergence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3169951" y="6488668"/>
            <a:ext cx="36118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Dual-volume for promoted quad4</a:t>
            </a:r>
          </a:p>
        </p:txBody>
      </p:sp>
      <p:pic>
        <p:nvPicPr>
          <p:cNvPr id="56" name="Picture 60" descr="tet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66" t="22428" r="15181" b="22533"/>
          <a:stretch/>
        </p:blipFill>
        <p:spPr bwMode="auto">
          <a:xfrm>
            <a:off x="7608398" y="745728"/>
            <a:ext cx="1007863" cy="979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7" name="Picture 61" descr="hex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67" t="17647" r="8658" b="18823"/>
          <a:stretch>
            <a:fillRect/>
          </a:stretch>
        </p:blipFill>
        <p:spPr bwMode="auto">
          <a:xfrm>
            <a:off x="6479982" y="361789"/>
            <a:ext cx="1064156" cy="10089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8" name="1mHePlume_800_P1_P4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926238" y="3769917"/>
            <a:ext cx="2690023" cy="1955871"/>
          </a:xfrm>
          <a:prstGeom prst="rect">
            <a:avLst/>
          </a:prstGeom>
        </p:spPr>
      </p:pic>
      <p:sp>
        <p:nvSpPr>
          <p:cNvPr id="59" name="TextBox 58"/>
          <p:cNvSpPr txBox="1"/>
          <p:nvPr/>
        </p:nvSpPr>
        <p:spPr>
          <a:xfrm>
            <a:off x="5926765" y="5978181"/>
            <a:ext cx="29642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P=1 (left) and P=4 (right) </a:t>
            </a:r>
          </a:p>
          <a:p>
            <a:pPr algn="ctr"/>
            <a:r>
              <a:rPr lang="en-US" dirty="0"/>
              <a:t>Helium plume (VR-density)</a:t>
            </a:r>
          </a:p>
        </p:txBody>
      </p:sp>
    </p:spTree>
    <p:extLst>
      <p:ext uri="{BB962C8B-B14F-4D97-AF65-F5344CB8AC3E}">
        <p14:creationId xmlns:p14="http://schemas.microsoft.com/office/powerpoint/2010/main" val="81974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00" fill="hold"/>
                                        <p:tgtEl>
                                          <p:spTgt spid="5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5000" fill="hold"/>
                                        <p:tgtEl>
                                          <p:spTgt spid="5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5000" fill="hold"/>
                                        <p:tgtEl>
                                          <p:spTgt spid="5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5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9" dur="1" fill="hold"/>
                                        <p:tgtEl>
                                          <p:spTgt spid="5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8"/>
                  </p:tgtEl>
                </p:cond>
              </p:nextCondLst>
            </p:seq>
            <p:video>
              <p:cMediaNode vol="80000">
                <p:cTn id="20" fill="hold" display="0">
                  <p:stCondLst>
                    <p:cond delay="indefinite"/>
                  </p:stCondLst>
                </p:cTn>
                <p:tgtEl>
                  <p:spTgt spid="58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Sandia2018_4x3">
  <a:themeElements>
    <a:clrScheme name="Sandia 2018">
      <a:dk1>
        <a:srgbClr val="000000"/>
      </a:dk1>
      <a:lt1>
        <a:srgbClr val="FFFFFF"/>
      </a:lt1>
      <a:dk2>
        <a:srgbClr val="005376"/>
      </a:dk2>
      <a:lt2>
        <a:srgbClr val="E7E6E6"/>
      </a:lt2>
      <a:accent1>
        <a:srgbClr val="008E74"/>
      </a:accent1>
      <a:accent2>
        <a:srgbClr val="6CB312"/>
      </a:accent2>
      <a:accent3>
        <a:srgbClr val="FFA033"/>
      </a:accent3>
      <a:accent4>
        <a:srgbClr val="A92C00"/>
      </a:accent4>
      <a:accent5>
        <a:srgbClr val="7D0D7C"/>
      </a:accent5>
      <a:accent6>
        <a:srgbClr val="00ADD0"/>
      </a:accent6>
      <a:hlink>
        <a:srgbClr val="0563C1"/>
      </a:hlink>
      <a:folHlink>
        <a:srgbClr val="954F72"/>
      </a:folHlink>
    </a:clrScheme>
    <a:fontScheme name="Garamond-Trebuchet MS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ndia2018" id="{0FFEE870-C493-D14B-ABEE-ECDD0A28A84D}" vid="{651A9348-1C84-5A4F-98B3-A94AD4D118C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Sandia2018</Template>
  <TotalTime>3592</TotalTime>
  <Words>1237</Words>
  <Application>Microsoft Macintosh PowerPoint</Application>
  <PresentationFormat>On-screen Show (4:3)</PresentationFormat>
  <Paragraphs>195</Paragraphs>
  <Slides>15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4" baseType="lpstr">
      <vt:lpstr>Arial</vt:lpstr>
      <vt:lpstr>Calibri</vt:lpstr>
      <vt:lpstr>Cambria Math</vt:lpstr>
      <vt:lpstr>Garamond</vt:lpstr>
      <vt:lpstr>Gill Sans MT</vt:lpstr>
      <vt:lpstr>symbol</vt:lpstr>
      <vt:lpstr>Trebuchet MS</vt:lpstr>
      <vt:lpstr>Wingdings</vt:lpstr>
      <vt:lpstr>Sandia2018_4x3</vt:lpstr>
      <vt:lpstr>PowerPoint Presentation</vt:lpstr>
      <vt:lpstr>Common low-Mach Discretization Approaches: Outline</vt:lpstr>
      <vt:lpstr>Fundamentals of Discretization</vt:lpstr>
      <vt:lpstr>Equal-Order Interpolation Cell-Centered (CC) Finite Volume</vt:lpstr>
      <vt:lpstr>Equal Order Interpolation Edge-Based Vertex-Centered (EBVC) Finite Volume</vt:lpstr>
      <vt:lpstr>Typical Failings for Two-State Discretization Methods</vt:lpstr>
      <vt:lpstr>The Finite Element Method (FEM)</vt:lpstr>
      <vt:lpstr>The Hybrid Control-Volume Finite Element Method (CVFEM)</vt:lpstr>
      <vt:lpstr>Control-Volume Finite Element Method Attributes</vt:lpstr>
      <vt:lpstr>Finally, Some Common Unstructured Element Types</vt:lpstr>
      <vt:lpstr>Examples of Various Topologies</vt:lpstr>
      <vt:lpstr>Recent Generalized Unstructured Findings</vt:lpstr>
      <vt:lpstr>Classic Staggered Finite Volume</vt:lpstr>
      <vt:lpstr>Attributes of a Staggered Scheme</vt:lpstr>
      <vt:lpstr>Common low-Mach Discretization Approaches: Conclusions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119</cp:revision>
  <cp:lastPrinted>2018-05-04T19:08:00Z</cp:lastPrinted>
  <dcterms:created xsi:type="dcterms:W3CDTF">2017-10-14T01:15:26Z</dcterms:created>
  <dcterms:modified xsi:type="dcterms:W3CDTF">2020-01-28T00:40:22Z</dcterms:modified>
</cp:coreProperties>
</file>